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258" r:id="rId3"/>
    <p:sldId id="264" r:id="rId4"/>
    <p:sldId id="259" r:id="rId5"/>
    <p:sldId id="260" r:id="rId6"/>
    <p:sldId id="289" r:id="rId7"/>
    <p:sldId id="261" r:id="rId8"/>
    <p:sldId id="296" r:id="rId9"/>
    <p:sldId id="262" r:id="rId10"/>
    <p:sldId id="263" r:id="rId11"/>
    <p:sldId id="265" r:id="rId12"/>
    <p:sldId id="266" r:id="rId13"/>
    <p:sldId id="267" r:id="rId14"/>
    <p:sldId id="268" r:id="rId15"/>
    <p:sldId id="290" r:id="rId16"/>
    <p:sldId id="269" r:id="rId17"/>
    <p:sldId id="270" r:id="rId18"/>
    <p:sldId id="291" r:id="rId19"/>
    <p:sldId id="271" r:id="rId20"/>
    <p:sldId id="273" r:id="rId21"/>
    <p:sldId id="274" r:id="rId22"/>
    <p:sldId id="275" r:id="rId23"/>
    <p:sldId id="276" r:id="rId24"/>
    <p:sldId id="277" r:id="rId25"/>
    <p:sldId id="292" r:id="rId26"/>
    <p:sldId id="279" r:id="rId27"/>
    <p:sldId id="287" r:id="rId28"/>
    <p:sldId id="286" r:id="rId29"/>
    <p:sldId id="282" r:id="rId30"/>
    <p:sldId id="283" r:id="rId31"/>
    <p:sldId id="299" r:id="rId32"/>
    <p:sldId id="281" r:id="rId33"/>
    <p:sldId id="298" r:id="rId34"/>
    <p:sldId id="280" r:id="rId35"/>
    <p:sldId id="301" r:id="rId36"/>
    <p:sldId id="284" r:id="rId37"/>
    <p:sldId id="300" r:id="rId38"/>
    <p:sldId id="288" r:id="rId39"/>
    <p:sldId id="297" r:id="rId40"/>
    <p:sldId id="293" r:id="rId41"/>
    <p:sldId id="294" r:id="rId42"/>
    <p:sldId id="295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2" autoAdjust="0"/>
    <p:restoredTop sz="86506" autoAdjust="0"/>
  </p:normalViewPr>
  <p:slideViewPr>
    <p:cSldViewPr>
      <p:cViewPr>
        <p:scale>
          <a:sx n="50" d="100"/>
          <a:sy n="50" d="100"/>
        </p:scale>
        <p:origin x="-1214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5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1" d="100"/>
          <a:sy n="41" d="100"/>
        </p:scale>
        <p:origin x="-2395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90D8A-21E6-40D2-AD0C-7766C2A6F02F}" type="datetimeFigureOut">
              <a:rPr lang="fr-FR" smtClean="0"/>
              <a:t>12/10/2014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9D819-6E98-41A7-A280-B8AE37FE48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566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D39B6-F61E-4B44-82F0-2F204D5CD169}" type="datetimeFigureOut">
              <a:rPr lang="fr-FR" smtClean="0"/>
              <a:t>12/10/2014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B11EA-777B-4D17-923C-2F0A837C61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094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28498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7" name="AutoShape 2" descr="Aller à l'accueil"/>
          <p:cNvSpPr>
            <a:spLocks noChangeAspect="1" noChangeArrowheads="1"/>
          </p:cNvSpPr>
          <p:nvPr userDrawn="1"/>
        </p:nvSpPr>
        <p:spPr bwMode="auto">
          <a:xfrm>
            <a:off x="155575" y="-419100"/>
            <a:ext cx="15811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323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765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58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553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79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26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76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03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1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03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72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75656" y="2492896"/>
            <a:ext cx="6285384" cy="3229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12/10/2014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Fête de la Science 2014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12B42-3C02-4F8D-8694-A8E7D130F558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AutoShape 2" descr="Aller à l'accueil"/>
          <p:cNvSpPr>
            <a:spLocks noChangeAspect="1" noChangeArrowheads="1"/>
          </p:cNvSpPr>
          <p:nvPr userDrawn="1"/>
        </p:nvSpPr>
        <p:spPr bwMode="auto">
          <a:xfrm>
            <a:off x="155575" y="-419100"/>
            <a:ext cx="15811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Aller à l'accueil"/>
          <p:cNvSpPr>
            <a:spLocks noChangeAspect="1" noChangeArrowheads="1"/>
          </p:cNvSpPr>
          <p:nvPr userDrawn="1"/>
        </p:nvSpPr>
        <p:spPr bwMode="auto">
          <a:xfrm>
            <a:off x="307975" y="-266700"/>
            <a:ext cx="15811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6" descr="Aller à l'accueil"/>
          <p:cNvSpPr>
            <a:spLocks noChangeAspect="1" noChangeArrowheads="1"/>
          </p:cNvSpPr>
          <p:nvPr userDrawn="1"/>
        </p:nvSpPr>
        <p:spPr bwMode="auto">
          <a:xfrm>
            <a:off x="460375" y="-114300"/>
            <a:ext cx="15811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5" name="Picture 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6" y="171450"/>
            <a:ext cx="1654261" cy="142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50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s.org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600" dirty="0" smtClean="0"/>
              <a:t>Fête de la Science 2014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11560" y="1853952"/>
            <a:ext cx="82296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latin typeface="Comic Sans MS" pitchFamily="66" charset="0"/>
              </a:rPr>
              <a:t>Les  diamants  sont-ils éternels?</a:t>
            </a:r>
            <a:endParaRPr lang="fr-FR" sz="2800" dirty="0">
              <a:latin typeface="Comic Sans MS" pitchFamily="66" charset="0"/>
            </a:endParaRP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1"/>
          </p:nvPr>
        </p:nvSpPr>
        <p:spPr>
          <a:xfrm>
            <a:off x="2489474" y="3429000"/>
            <a:ext cx="44967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fr-FR" sz="2000" dirty="0" smtClean="0">
                <a:solidFill>
                  <a:srgbClr val="002060"/>
                </a:solidFill>
                <a:latin typeface="Comic Sans MS" pitchFamily="66" charset="0"/>
              </a:rPr>
              <a:t>Brigitte PANSU</a:t>
            </a:r>
          </a:p>
          <a:p>
            <a:pPr marL="0" indent="0" algn="ctr">
              <a:buNone/>
            </a:pPr>
            <a:r>
              <a:rPr lang="fr-FR" sz="2000" dirty="0" smtClean="0">
                <a:solidFill>
                  <a:srgbClr val="002060"/>
                </a:solidFill>
                <a:latin typeface="Comic Sans MS" pitchFamily="66" charset="0"/>
              </a:rPr>
              <a:t>Laboratoire de Physique des Solides</a:t>
            </a:r>
            <a:endParaRPr lang="fr-FR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49963" y="4360306"/>
            <a:ext cx="3975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2060"/>
                </a:solidFill>
                <a:latin typeface="Comic Sans MS" pitchFamily="66" charset="0"/>
              </a:rPr>
              <a:t>Pierre PANSU</a:t>
            </a:r>
          </a:p>
          <a:p>
            <a:pPr algn="ctr"/>
            <a:r>
              <a:rPr lang="fr-FR" sz="2000" dirty="0" smtClean="0">
                <a:solidFill>
                  <a:srgbClr val="002060"/>
                </a:solidFill>
                <a:latin typeface="Comic Sans MS" pitchFamily="66" charset="0"/>
              </a:rPr>
              <a:t>Laboratoire de Mathématiques</a:t>
            </a:r>
            <a:endParaRPr lang="fr-FR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Notion Périmètre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31840" y="6484069"/>
            <a:ext cx="2895600" cy="365125"/>
          </a:xfrm>
        </p:spPr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10</a:t>
            </a:fld>
            <a:endParaRPr lang="fr-FR" dirty="0"/>
          </a:p>
        </p:txBody>
      </p:sp>
      <p:pic>
        <p:nvPicPr>
          <p:cNvPr id="2295" name="Picture 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35" y="1052826"/>
            <a:ext cx="3168352" cy="320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660669" y="4438853"/>
            <a:ext cx="2483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Aire:   10 triangles</a:t>
            </a:r>
          </a:p>
          <a:p>
            <a:r>
              <a:rPr lang="fr-FR" dirty="0" smtClean="0">
                <a:latin typeface="Comic Sans MS" pitchFamily="66" charset="0"/>
              </a:rPr>
              <a:t>Périmètre : 12 arêtes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2296" name="Picture 2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943" y="1062287"/>
            <a:ext cx="3177545" cy="318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290999" y="4438853"/>
            <a:ext cx="2483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mic Sans MS" pitchFamily="66" charset="0"/>
              </a:rPr>
              <a:t>Aire:   10 triangles</a:t>
            </a:r>
          </a:p>
          <a:p>
            <a:r>
              <a:rPr lang="fr-FR" dirty="0" smtClean="0">
                <a:latin typeface="Comic Sans MS" pitchFamily="66" charset="0"/>
              </a:rPr>
              <a:t>Périmètre : 10 arêtes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43608" y="5399638"/>
            <a:ext cx="762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Comic Sans MS" pitchFamily="66" charset="0"/>
              </a:rPr>
              <a:t>AGENT 007: A VOUS DE FAIRE MIEUX !</a:t>
            </a:r>
            <a:endParaRPr lang="fr-FR" sz="2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4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R2D2</a:t>
            </a:r>
            <a:endParaRPr lang="fr-FR" dirty="0"/>
          </a:p>
        </p:txBody>
      </p:sp>
      <p:pic>
        <p:nvPicPr>
          <p:cNvPr id="8" name="R2d2FLUVOR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5" y="836712"/>
            <a:ext cx="6373750" cy="4248472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11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8906" y="1996708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Go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11560" y="2492896"/>
            <a:ext cx="6254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120s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11560" y="2915652"/>
            <a:ext cx="6254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100s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24904" y="3275692"/>
            <a:ext cx="5084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80s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51900" y="3635732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60s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79151" y="3995772"/>
            <a:ext cx="5084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40s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679151" y="4365104"/>
            <a:ext cx="5084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20s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83568" y="4725144"/>
            <a:ext cx="6783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0!!!!!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254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/>
      <p:bldP spid="3" grpId="0" animBg="1"/>
      <p:bldP spid="7" grpId="0" animBg="1"/>
      <p:bldP spid="9" grpId="0" animBg="1"/>
      <p:bldP spid="10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Solution Jeux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12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492231"/>
              </p:ext>
            </p:extLst>
          </p:nvPr>
        </p:nvGraphicFramePr>
        <p:xfrm>
          <a:off x="251520" y="2132857"/>
          <a:ext cx="2235560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3" name="Acrobat Document" r:id="rId3" imgW="2484104" imgH="3520366" progId="AcroExch.Document.7">
                  <p:embed/>
                </p:oleObj>
              </mc:Choice>
              <mc:Fallback>
                <p:oleObj name="Acrobat Document" r:id="rId3" imgW="2484104" imgH="352036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2132857"/>
                        <a:ext cx="2235560" cy="3168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93792"/>
              </p:ext>
            </p:extLst>
          </p:nvPr>
        </p:nvGraphicFramePr>
        <p:xfrm>
          <a:off x="2771800" y="2132856"/>
          <a:ext cx="2960382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4" name="Acrobat Document" r:id="rId5" imgW="3306884" imgH="3619485" progId="AcroExch.Document.7">
                  <p:embed/>
                </p:oleObj>
              </mc:Choice>
              <mc:Fallback>
                <p:oleObj name="Acrobat Document" r:id="rId5" imgW="3306884" imgH="361948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1800" y="2132856"/>
                        <a:ext cx="2960382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963766"/>
              </p:ext>
            </p:extLst>
          </p:nvPr>
        </p:nvGraphicFramePr>
        <p:xfrm>
          <a:off x="6300192" y="1988840"/>
          <a:ext cx="2404939" cy="3355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5" name="Acrobat Document" r:id="rId7" imgW="2621234" imgH="3657492" progId="AcroExch.Document.7">
                  <p:embed/>
                </p:oleObj>
              </mc:Choice>
              <mc:Fallback>
                <p:oleObj name="Acrobat Document" r:id="rId7" imgW="2621234" imgH="365749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0192" y="1988840"/>
                        <a:ext cx="2404939" cy="3355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078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13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418216"/>
              </p:ext>
            </p:extLst>
          </p:nvPr>
        </p:nvGraphicFramePr>
        <p:xfrm>
          <a:off x="539552" y="1844824"/>
          <a:ext cx="33782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2" name="Acrobat Document" r:id="rId3" imgW="8389546" imgH="10096380" progId="AcroExch.Document.7">
                  <p:embed/>
                </p:oleObj>
              </mc:Choice>
              <mc:Fallback>
                <p:oleObj name="Acrobat Document" r:id="rId3" imgW="8389546" imgH="1009638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844824"/>
                        <a:ext cx="33782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04087"/>
              </p:ext>
            </p:extLst>
          </p:nvPr>
        </p:nvGraphicFramePr>
        <p:xfrm>
          <a:off x="4572000" y="1916832"/>
          <a:ext cx="38147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3" name="Acrobat Document" r:id="rId5" imgW="10949882" imgH="11666097" progId="AcroExch.Document.7">
                  <p:embed/>
                </p:oleObj>
              </mc:Choice>
              <mc:Fallback>
                <p:oleObj name="Acrobat Document" r:id="rId5" imgW="10949882" imgH="116660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1916832"/>
                        <a:ext cx="381476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57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3D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14</a:t>
            </a:fld>
            <a:endParaRPr lang="fr-FR"/>
          </a:p>
        </p:txBody>
      </p:sp>
      <p:pic>
        <p:nvPicPr>
          <p:cNvPr id="5122" name="Picture 2" descr="D:\Users\pansu\Desktop\FeteDeLaScience\hau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763888" cy="38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pansu\Desktop\FeteDeLaScience\bal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67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7260" y="5656309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Comic Sans MS" pitchFamily="66" charset="0"/>
              </a:rPr>
              <a:t>René-Just HAUY, 1784</a:t>
            </a:r>
            <a:endParaRPr lang="fr-FR" sz="2400" b="1" dirty="0">
              <a:latin typeface="Comic Sans MS" pitchFamily="66" charset="0"/>
            </a:endParaRPr>
          </a:p>
        </p:txBody>
      </p:sp>
      <p:pic>
        <p:nvPicPr>
          <p:cNvPr id="9" name="Picture 4" descr="http://www.ressources-pedagogiques.ups-tlse.fr/cpm/Webb/Etat%20de%20la%20matiere/cours1_fichiers/image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84356"/>
            <a:ext cx="2167706" cy="29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/>
          <p:cNvCxnSpPr/>
          <p:nvPr/>
        </p:nvCxnSpPr>
        <p:spPr>
          <a:xfrm flipH="1">
            <a:off x="5580112" y="980728"/>
            <a:ext cx="756084" cy="8640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6228184" y="980728"/>
            <a:ext cx="108012" cy="17281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 flipV="1">
            <a:off x="5580112" y="1844824"/>
            <a:ext cx="648072" cy="8640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18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15</a:t>
            </a:fld>
            <a:endParaRPr lang="fr-FR"/>
          </a:p>
        </p:txBody>
      </p:sp>
      <p:pic>
        <p:nvPicPr>
          <p:cNvPr id="11266" name="Picture 2" descr="http://www.marignier.fr/images/goutte_e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80" y="620688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encrypted-tbn1.gstatic.com/images?q=tbn:ANd9GcRDW1D7J54iaqejmZ2K1BZkDBpFSyuJ1MGhGoz5WBI_h_2JbND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81610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encrypted-tbn3.gstatic.com/images?q=tbn:ANd9GcQ3Zj3L4tNOpLCcugW5DzTTHevIddWXW-CRLSD72w7ownFY-S8M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04" y="2997031"/>
            <a:ext cx="283845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encrypted-tbn2.gstatic.com/images?q=tbn:ANd9GcRuGU5iibSd2bTQ3vFtXP9_Ud2ZewpfFUDVLTdjC3Pf_HlA0aT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25336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635896" y="4943218"/>
            <a:ext cx="5210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Comic Sans MS" pitchFamily="66" charset="0"/>
              </a:rPr>
              <a:t>Mais comment faire </a:t>
            </a:r>
          </a:p>
          <a:p>
            <a:pPr algn="ctr"/>
            <a:r>
              <a:rPr lang="fr-FR" sz="2400" dirty="0" smtClean="0">
                <a:latin typeface="Comic Sans MS" pitchFamily="66" charset="0"/>
              </a:rPr>
              <a:t>pour se débarrasser de la gravité? 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267744" y="317847"/>
            <a:ext cx="5666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Comic Sans MS" pitchFamily="66" charset="0"/>
              </a:rPr>
              <a:t>FORME D’UNE GOUTTE LIQUIDE ?</a:t>
            </a:r>
            <a:endParaRPr lang="fr-FR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7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Tintin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16</a:t>
            </a:fld>
            <a:endParaRPr lang="fr-FR"/>
          </a:p>
        </p:txBody>
      </p:sp>
      <p:pic>
        <p:nvPicPr>
          <p:cNvPr id="6146" name="Picture 2" descr="D:\Users\pansu\Desktop\FeteDeLaScience\tin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56769"/>
            <a:ext cx="5760640" cy="532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4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ArcArchimède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17</a:t>
            </a:fld>
            <a:endParaRPr lang="fr-FR"/>
          </a:p>
        </p:txBody>
      </p:sp>
      <p:pic>
        <p:nvPicPr>
          <p:cNvPr id="7170" name="Picture 2" descr="D:\Users\pansu\Desktop\FeteDeLaScience\archime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7113"/>
            <a:ext cx="324802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1.gstatic.com/images?q=tbn:ANd9GcTkDx2EiUe4_BVTOWXh6oAOig1TBzpUQtQSCpWEjhdQe0OU6xNk_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48" y="2060848"/>
            <a:ext cx="2444061" cy="244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95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Photo goutte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18</a:t>
            </a:fld>
            <a:endParaRPr lang="fr-FR"/>
          </a:p>
        </p:txBody>
      </p:sp>
      <p:pic>
        <p:nvPicPr>
          <p:cNvPr id="10242" name="Picture 2" descr="D:\Users\pansu\Desktop\FeteDeLaScience\IMG_5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518441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971600" y="3140967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Diamètre</a:t>
            </a:r>
          </a:p>
          <a:p>
            <a:r>
              <a:rPr lang="fr-FR" sz="2400" dirty="0" smtClean="0">
                <a:latin typeface="Comic Sans MS" pitchFamily="66" charset="0"/>
              </a:rPr>
              <a:t>~ 1 cm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99792" y="404664"/>
            <a:ext cx="4878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>
                <a:latin typeface="Comic Sans MS" pitchFamily="66" charset="0"/>
              </a:rPr>
              <a:t>Goutte d’huile </a:t>
            </a:r>
          </a:p>
          <a:p>
            <a:pPr algn="ctr"/>
            <a:r>
              <a:rPr lang="fr-FR" sz="2800" b="1" dirty="0" smtClean="0">
                <a:latin typeface="Comic Sans MS" pitchFamily="66" charset="0"/>
              </a:rPr>
              <a:t>dans un mélange eau/alcool</a:t>
            </a:r>
            <a:endParaRPr lang="fr-FR" sz="2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788" y="156592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Sphère/Cube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19</a:t>
            </a:fld>
            <a:endParaRPr lang="fr-FR"/>
          </a:p>
        </p:txBody>
      </p:sp>
      <p:pic>
        <p:nvPicPr>
          <p:cNvPr id="11268" name="Picture 4" descr="http://4.bp.blogspot.com/-KF78Iq81jfs/Tt9zTlP9p9I/AAAAAAAAAPs/EUYOUiZAAAY/s1600/cube-sha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73" y="3212311"/>
            <a:ext cx="2543025" cy="25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data:image/jpeg;base64,/9j/4AAQSkZJRgABAQAAAQABAAD/2wCEAAkGBxARDxAPDRANDBANDw8PDQ0NDg8PDQ8NFBEWFhQRFBQYHSggGBoxHBQUITEtJSkrLjEuFx82ODMsNygtLisBCgoKDg0OGhAQFyweHBwsLCwvLC0sLCwsLCssLCwsLCwsLDQsLCwsLSwrNywsLSwsLCwsLC4vLCssLCwsLCwsM//AABEIAMIBAwMBIgACEQEDEQH/xAAcAAEAAgIDAQAAAAAAAAAAAAAAAwQFBgECBwj/xABDEAACAgEBBQUEBgcFCQEAAAAAAQIDBBEFEiExQQYTUWGRIkJxgQcyUqGxwRQjYnKCkuEVM1OTojRDREVUY6Ozwxb/xAAaAQEAAwEBAQAAAAAAAAAAAAAAAQIDBAUG/8QAJBEBAAICAgEEAwEBAAAAAAAAAAECAxEEITESIkFRE3GxYTL/2gAMAwEAAhEDEQA/APcQAAAAAAAAAAAAAAAAAABHddCC3rJRgvtTkor1Zib+12zINxs2js6ElzjLMx1JfLe1AzQMDHtrsp/8y2b883HX4yMnh7Tx7uNF9F6fJ0212a/ysC2AAAAAAAAAAAAA6SrT+18pyX4M4dKfWfynNfmSACN1LXX2v556empC8CGretusm29Lrlxfwl8vgi0AOIR0SS14cOLbfq+LODsAAAAAAAAAAAAAAAVdp7Soxq3dlW1Y9cedls1COvRLXm/Lmav2g7aS7yWJsin+0MqOqss/4PGfL9ZPVJvXpquTTafA1O3sNbk2fpG2c23Jt46Qq0UK0+cYOS0iuXCMV8+ZvTBM926/os9oPpmpjrDZmPPKfJZGRvU0fGMNN+Xz3Tz3bHb7bGVrvZc8eD/3eGljxXwmvb/1G57R7F4Sg+472E0nuuc1ODfhJaa+hoGTUlyWh24+Nj1uFoiGv5dM7JOd0p3TfOdspWTfzk2ys8dLw+RmL4FG2JW1Ij4TpSdSOjx15ehPJHXQy1/iGW2X2s2nitPGzsutLlCVrtq/y7NY/cb52f8Apyyq2o7Sxq8qPBO7H/U3JeLg9Yyfw3Ty5HO7rzKziiUafU/ZXtxs/aK0xL497prLFtXd5MeGr9h/WXnHVeZsh8Y9001KDcZRalGUW1KMk9U01yZ6d2G+mLIxnGja2/mUcIrKXHLqXjP/ABV/q58ZcjG2KYNPoAFXZe0qcmmF+LbDIptWsLK5axfivJ68GnxTXEtGSAAAAAAAAAAAAAAAAAAAAAAAABs0/OzLdouVWLZPGwItwuzK3pdltcJV476Q6OfXpw529q2vMtniQbjiUPdz7YvR3Wc/0SDXTTTfa8d3q9LF1iilCCjCMUoxjFJRjFcFFLojpx0138/wVMfHpxqlTjVwprhyhBcNfFvm35sx2dk6JuTSS6vkTZ2UorjxfRGo7Wy3LjJ/BdEd+HBNu5RtU25tttOFWsU+Dm/rNeXgaZksymfbzMFlWnVaK441DSFa9lK1E1lhFut8jjtO0qsokehf7jx+4OheBT0o0onKLbpXgdHUi8VNJtlXQhYu9hCyEuEt+Ke75rU3SrY+Det2ymMG+U6m65L04P5o0TuzP7I2jwUW9JRWnHrp1Na01Gp8Jj6lsexsbaGxbHkbMk9oYk3vZODLhOUFzkkve096K18U0e1dl+0WNtHGhlYc9+E+Eoy0VlVqS3qrI9JLVfFNNappvyfYu1tNE3qjNY1E8W97S2ZFzlNL+0MCvRRzqVxc648letW19riub48fI42vdVSY09UBV2XtCrJoqyMeatqvhGyua6xa6p8U+jT4ppotHAgAAAAAAAAAAAAAAAAAAAxPaHOnCMKMdpZOXJ10trVVRS1sva8Ix4+bcV1Msazs23vrL86XFWN4+H5YlcmnNfv2KUtesVX4GmOu539CxXTXRVCilNQrWi1espPnKcn1k222+rbMdmZW6vFvkvzZJnZW6tXxb+qjBZFrerfFs9LBh33Klp0rZ2Q3q29W+Zrm0LuZnbMdy4y4Lw6/0MZtLBjJcPYa6rj6noRaKxqE0hqGdbxMLkSMttSmUHpLrya5Mxjh16nLk3MtlaNfj6EqR2USaFBStDSBI7Kt+BdhQd+6NYxp0xzoZ0lQzKOojlUPxmmJlXocJ/Lz6ov21FOcNC1YRpl9kbReu7J+0vvR6B2b2to0m+vB+DPJU2tGuDXFM2fYe0NdH1XBrzJtU89PYtjZCxclacMTaVmjj7uNtOXVeELNPlYvGw3M842HdDJonj2uW7bHck4vdnF+7OL6STSafRpM3Ts9nTtoXfaK+mUqMpRSS7+t6OaWr0jJbs4r7M4ni8jH6LM2TABgAAAAAAAAAAAAAAAAMP2rypwxZxpbjdkyrxaGucbbpKCmv3U3P+FlXJVdNcKq0oVUVxrglyjXCOiXojrtyzf2jg08449WXnS8FOMY0Va/59j/AITC9os72lWnz9qXw6I7ePj9WoJV78hzlq/gl4LwO/dbq1fP8CHAWr3n05fEmyJnqT17YYz3KrezEZsjKXswudLmG1Iajtee9a/2fZXx6mKmi5fLVt/abfqytJETDVzRHiXa6ytQuKMpVA1pQhHGo7d0WY1nfuzaKG1J1EUqjIusjnWPQbYuysoZFRmbYFHIgZWpoYiSJ8C/cmvB8H+TOtsSFk63CJendlM/dnHjwfA9N2XZuZSa+pnU+1y3VlUcNfFylXL0x0eHdncrhF9VwfxR69gZGuPVctNca+m3V+7Bvu7pf5U7PU83mU3Xat4723QAHlKgAAAAAAAAAAAAAAANNldvbXz3/wBPgbPp8lv2ZFj/AAj6I0bI2l3t1lmvCUnu/uLhH7ki5tzbCo2j2k1lpOVWzIUrXi28bde6vJ26mo4uRyPa4FOt/o109AwrNIRXlq/mc2WcTH0X9CbvDqtX5Yx5L5GD2tPSub8Iy/Ayt0zBbcl+ql56L70UhvVq1hCye0hRppeUlRl8fikYmBkcKfD4HTjhWZ0yEYnfdOtbJTb0qbdHAisiWGQ2E+k2o3RKV6L9pSuMslelolirolSRftRRmYVheWU7P26Scfg/yf5HsnZePfYl1P8Ai02V/wA0GjxLY8tLl5pr8/yPa/o/fBry/JnDyI9sot/y33Cv7yquxcra4TXwlFP8ycxvZp64OG/HEx//AFRMkeIoAAAAAAAAAAAAAAAA+dfpar3Nu5D/AMavGt/8Kr/+Zh8e4236eMFraWJdFf7RiupfvU2tt+l0fQ0yNe7z4v7j2eBbqFvhvGNka6PxSZdjYa3szI1hH9n2X8uX3aGWruPVyU6YxHa7bMwW3p/q15zX4Myk7DCbdnwgv2m/Rf1OOPLerBWzREpIktSImkaEpoSRcxpcfiUIJFmng0dGOVZZeqZZjIpVMsRZ16Y7StkVjOWyOY0mZQWFHIfMvWFDJfAxy+FqMban1Ks0W7GVbDmq1S7L/vofF/gz2/sH7MJSfKMW38EmeKbFhrkQ8tX9zPa9i0tYFyT3ZW19xW/+7c1VD/VNHByZ9sk+G67BrccTFi+DjjURa81XFF84itFouCXBfA5PEUAAAAAAAAAAAAAAAAaN9LeyO+w4XpayxLG9eqqsW5JL+Lu38jxaxcNT6bz8WN1VlM/q2wlCXwktNT5z2vgSoutosWkq5yi/DVPTVeR6PCv1pevhV2fkbstHyl+PQzldxq7Zdo2hotJJvzR9DX30ZzGpbD32qMNtu3jD4S/IQ2rX1bXxiyltHKjOScXron0ficFupbR4VZWHXeZzvBCJVdoJ+JZrTIYIt48eJ044VlkKUTogqZMmdseGM+XZnSRzqRzmBHazHZXL5ly2ZSyHwOfLPTSkKNiKdhbtZTsOe0+mGjNdj8bfvb+ykvV/0Pcdm0e1hY/jKWVamuHdUJbvHo+9spf8L8DzX6Ntl6qM2v7yW98uS/D7z1jsnHvJX5nuWyWPi89Hi0OSdiX7VsrpJrnHuzyeXf26Rb6bEADzFQAAAAAAAAAAAAAAAA8x+lvYH1c6peEL9PHlGb+XD5LxPTiHMxYW1zqtSnCyLjOL6pmmK/ottMTp8v3x6kWpsfbDYE8HJnTPVwl7VNmnCdbfB/Ho/M1ufBn0HF5ER+pTaHSw6Jkr4kL4M15FN+6EVl3RLCJ0hJE8Wc1V0tcCzBlaMiWMjrx2iFZW4zJFYVFM57w6IupNVl2EU7CJzI5TItkIq7TmV7ZHM5leyZz2u0iEFzKlhZtIFHwTbbSSSbbb5JLqzly330Ny+jfLyLpWbNoc1PIcd2+PPFxuP6RYn0ajoo/tTR9B4mNCquFVUVXXVCNdcI8IxrikoxXlokad9FvY/wDs/Fdl8UsvLUZX8m6oe7Sn5a6vzfVJG7HjZ8nrt14hWQAGCAAAAAAAAAAAAAAAAAAAYTtZ2cqz8d02exOOsqLtNXXZ+a8V+eh897b2Xdi3Tx8mDrsg/wCGUek4vrFn0+YLtZ2Wx9oU93et2cNe5vgl3lUn+MfFPn5PRrow55p1PhaJfNbehw3qZntT2Zytn2d3lQ1hJtU5ENXTavJ9JadHx+K4mCfkexi5MTGp8Ewb2hLC0h3vE6vyFteYIlfjYSKwxqsZ3VxEZNJZJWHPemPVxz3xf8xpedpHK0qd6cOwicppYlYRORHvEuNTOyca6oStsse7CuEXKcpeCSM5yJR2tJNvgeufRR2AlW4bR2hDds+th401xrT5XWJ8p+C6c3x03bXYH6NFTKGXtJRsvi1KnG4Sqol0lN8pz+5dNXo16aedyORv21VmQAHGqAAAAAAAAAAAAAABwBycA4YHOpxvHVkM2wJ3M6O5FK2cijfbMDI58Kbq5VZEK7q5rSddkVKLXwZ5L2q+i+KcrNl2rTn+iZEuXlXb+Uv5jdMrIt6amEzMy/pqXpe1fCdvHNoYd1E+7yarKJ+FkdNf3XykvhqVt49K2pkXTi42QVkXzjOKlH0Zp2fslNtxrlX+43p6M6a8r7Tthd843iW3BsXST+RBKmz7MvQ0/PWfk6dt85UyLurPsS9DvDGsfuv0H5q/ZtIpnZS1aS4tvRJcW34JE+Ns2TftRm/JcEbNseE6uNVUa39pR9v+Z8Ss8qI8Gzs52Cy8pqV2mDS9G53LW5r9mrn/ADafM9i7KdnMLAjpjQ1sktLMixqV8/Jy6LyWiNGws7I4a7xncPKu66nNfNa/lEy3+OQjurUatjX2ddTJ0WSMkMwpnbUo1yZYi2BNqcnRHKA7A4OQAAAAAAAAAAAHGhyAOuhw4HcAQupEcsZMtADHzwIvoQWbIg+iMuNANes7P1v3V6FazstU/dXobToNANOn2OpfuL0IpdiafsL0N20GgGj/AP4ej7C9DvHsVSvcXobroNANRh2QqXur0LFfZmte6vQ2bQaAYOvYUF7qLENlxXRGU0OQKMMKK6E0cdFgARKs7qJ2AHGg0OQ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7" y="2827475"/>
            <a:ext cx="3687548" cy="276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875777" y="5635148"/>
            <a:ext cx="3267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Comic Sans MS" pitchFamily="66" charset="0"/>
              </a:rPr>
              <a:t>MÊME   VOLUME</a:t>
            </a:r>
            <a:endParaRPr lang="fr-FR" sz="2800" b="1" dirty="0"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2816" y="1988840"/>
            <a:ext cx="331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Comic Sans MS" pitchFamily="66" charset="0"/>
              </a:rPr>
              <a:t>Aire </a:t>
            </a:r>
            <a:r>
              <a:rPr lang="fr-FR" sz="2800" b="1" dirty="0" smtClean="0">
                <a:latin typeface="Comic Sans MS" pitchFamily="66" charset="0"/>
              </a:rPr>
              <a:t>de </a:t>
            </a:r>
            <a:r>
              <a:rPr lang="fr-FR" sz="2800" b="1" dirty="0">
                <a:latin typeface="Comic Sans MS" pitchFamily="66" charset="0"/>
              </a:rPr>
              <a:t>la </a:t>
            </a:r>
            <a:r>
              <a:rPr lang="fr-FR" sz="2800" b="1" dirty="0" smtClean="0">
                <a:latin typeface="Comic Sans MS" pitchFamily="66" charset="0"/>
              </a:rPr>
              <a:t>Sphère</a:t>
            </a:r>
            <a:endParaRPr lang="fr-FR" sz="6000" b="1" dirty="0">
              <a:latin typeface="Comic Sans MS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09398" y="1973123"/>
            <a:ext cx="4634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>
                <a:latin typeface="Comic Sans MS" pitchFamily="66" charset="0"/>
              </a:rPr>
              <a:t>Aire  du Cube=</a:t>
            </a:r>
          </a:p>
          <a:p>
            <a:pPr algn="ctr"/>
            <a:r>
              <a:rPr lang="fr-FR" sz="2800" b="1" dirty="0" smtClean="0">
                <a:latin typeface="Comic Sans MS" pitchFamily="66" charset="0"/>
              </a:rPr>
              <a:t>1.24 * Aire de la Sphère</a:t>
            </a:r>
            <a:endParaRPr lang="fr-FR" sz="2800" b="1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67944" y="198884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&lt;</a:t>
            </a: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1024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922338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James Bond indice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16216" y="6492875"/>
            <a:ext cx="2133600" cy="365125"/>
          </a:xfrm>
        </p:spPr>
        <p:txBody>
          <a:bodyPr/>
          <a:lstStyle/>
          <a:p>
            <a:fld id="{CA312B42-3C02-4F8D-8694-A8E7D130F558}" type="slidenum">
              <a:rPr lang="fr-FR" smtClean="0"/>
              <a:t>2</a:t>
            </a:fld>
            <a:endParaRPr lang="fr-FR"/>
          </a:p>
        </p:txBody>
      </p:sp>
      <p:pic>
        <p:nvPicPr>
          <p:cNvPr id="9" name="James Bond 007 Movie Theme Mus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065338"/>
            <a:ext cx="4876800" cy="27273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63688" y="1700808"/>
            <a:ext cx="5760640" cy="244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347864" y="2044800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002060"/>
                </a:solidFill>
                <a:latin typeface="Comic Sans MS" pitchFamily="66" charset="0"/>
              </a:rPr>
              <a:t>INDICE</a:t>
            </a:r>
            <a:endParaRPr lang="fr-FR" sz="36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Curie à vélo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20</a:t>
            </a:fld>
            <a:endParaRPr lang="fr-FR"/>
          </a:p>
        </p:txBody>
      </p:sp>
      <p:pic>
        <p:nvPicPr>
          <p:cNvPr id="8194" name="Picture 2" descr="D:\Users\pansu\Desktop\FeteDeLaScience\cur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728" y="188640"/>
            <a:ext cx="3672408" cy="535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00650" y="5539299"/>
            <a:ext cx="4400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latin typeface="Comic Sans MS" pitchFamily="66" charset="0"/>
              </a:rPr>
              <a:t>Pierre et Marie Curie</a:t>
            </a:r>
          </a:p>
          <a:p>
            <a:r>
              <a:rPr lang="fr-FR" sz="2000" dirty="0" smtClean="0">
                <a:latin typeface="Comic Sans MS" pitchFamily="66" charset="0"/>
              </a:rPr>
              <a:t>Voyage de noces en Bretagne 1895</a:t>
            </a:r>
            <a:endParaRPr lang="fr-FR" sz="2000" dirty="0">
              <a:latin typeface="Comic Sans MS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43699"/>
            <a:ext cx="1771802" cy="162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8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Octahedron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Picture 4" descr="Image:Octaèdre tronqué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16796"/>
            <a:ext cx="4096519" cy="31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21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195736" y="116632"/>
            <a:ext cx="688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Comic Sans MS" pitchFamily="66" charset="0"/>
              </a:rPr>
              <a:t>Entre le CUBE et l’OCTAEDRE</a:t>
            </a:r>
            <a:endParaRPr lang="fr-FR" sz="3600" dirty="0">
              <a:latin typeface="Comic Sans MS" pitchFamily="66" charset="0"/>
            </a:endParaRPr>
          </a:p>
        </p:txBody>
      </p:sp>
      <p:pic>
        <p:nvPicPr>
          <p:cNvPr id="9220" name="Picture 4" descr="http://p7.storage.canalblog.com/79/87/705635/493544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54" y="3933056"/>
            <a:ext cx="2470036" cy="249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67" y="1316961"/>
            <a:ext cx="2420334" cy="222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633" y="3356992"/>
            <a:ext cx="2863602" cy="286360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8" y="1920187"/>
            <a:ext cx="1771802" cy="162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5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le:Truncatedoctahedr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83" y="4581128"/>
            <a:ext cx="2078359" cy="207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Cuboactaèdre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Fête de la Science 2014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22</a:t>
            </a:fld>
            <a:endParaRPr lang="fr-FR"/>
          </a:p>
        </p:txBody>
      </p:sp>
      <p:pic>
        <p:nvPicPr>
          <p:cNvPr id="12298" name="Picture 10" descr="D:\Users\pansu\Desktop\FeteDeLaScience\cubo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3"/>
            <a:ext cx="1584177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D:\Users\pansu\Desktop\FeteDeLaScience\cubo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5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D:\Users\pansu\Desktop\FeteDeLaScience\cubo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96952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D:\Users\pansu\Desktop\FeteDeLaScience\cubo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76" y="2876559"/>
            <a:ext cx="1704569" cy="170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D:\Users\pansu\Desktop\FeteDeLaScience\cuboc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80928"/>
            <a:ext cx="1930211" cy="193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èche droite 15"/>
          <p:cNvSpPr/>
          <p:nvPr/>
        </p:nvSpPr>
        <p:spPr>
          <a:xfrm>
            <a:off x="467544" y="2362885"/>
            <a:ext cx="842493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3035774" y="404664"/>
            <a:ext cx="3903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Comic Sans MS" pitchFamily="66" charset="0"/>
              </a:rPr>
              <a:t>Coût  Surface Cube</a:t>
            </a:r>
            <a:endParaRPr lang="fr-FR" sz="3200" dirty="0">
              <a:latin typeface="Comic Sans MS" pitchFamily="66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843808" y="970275"/>
            <a:ext cx="4804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Comic Sans MS" pitchFamily="66" charset="0"/>
              </a:rPr>
              <a:t>Coût  Surface Octaèdre</a:t>
            </a:r>
            <a:endParaRPr lang="fr-FR" sz="3200" dirty="0">
              <a:latin typeface="Comic Sans MS" pitchFamily="66" charset="0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V="1">
            <a:off x="3090681" y="967036"/>
            <a:ext cx="4433647" cy="136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1979712" y="2218869"/>
            <a:ext cx="0" cy="72008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7380312" y="2290877"/>
            <a:ext cx="0" cy="72008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495444" y="1614807"/>
            <a:ext cx="96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Comic Sans MS" pitchFamily="66" charset="0"/>
              </a:rPr>
              <a:t>1/√3</a:t>
            </a:r>
            <a:endParaRPr lang="fr-FR" sz="2800" dirty="0">
              <a:latin typeface="Comic Sans MS" pitchFamily="66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987841" y="1623641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Comic Sans MS" pitchFamily="66" charset="0"/>
              </a:rPr>
              <a:t> √3</a:t>
            </a:r>
            <a:endParaRPr lang="fr-FR" sz="2800" dirty="0">
              <a:latin typeface="Comic Sans MS" pitchFamily="66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38" y="4833946"/>
            <a:ext cx="1969076" cy="181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0" y="4871857"/>
            <a:ext cx="141176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09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Pieranski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Sotta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23</a:t>
            </a:fld>
            <a:endParaRPr lang="fr-FR"/>
          </a:p>
        </p:txBody>
      </p:sp>
      <p:pic>
        <p:nvPicPr>
          <p:cNvPr id="13314" name="Picture 2" descr="D:\Users\pansu\Desktop\FeteDeLaScience\paw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80" y="1124744"/>
            <a:ext cx="6447216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Users\pansu\Desktop\FeteDeLaScience\cubic-cub11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4005064"/>
            <a:ext cx="5452194" cy="193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4343" y="4221088"/>
            <a:ext cx="2595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Bulles d’air </a:t>
            </a:r>
          </a:p>
          <a:p>
            <a:pPr algn="ctr"/>
            <a:r>
              <a:rPr lang="fr-FR" dirty="0" smtClean="0">
                <a:latin typeface="Comic Sans MS" pitchFamily="66" charset="0"/>
              </a:rPr>
              <a:t>dans un mélange eau/savon</a:t>
            </a:r>
          </a:p>
          <a:p>
            <a:pPr algn="ctr"/>
            <a:r>
              <a:rPr lang="fr-FR" dirty="0" smtClean="0">
                <a:latin typeface="Comic Sans MS" pitchFamily="66" charset="0"/>
              </a:rPr>
              <a:t>(P. </a:t>
            </a:r>
            <a:r>
              <a:rPr lang="fr-FR" dirty="0" err="1" smtClean="0">
                <a:latin typeface="Comic Sans MS" pitchFamily="66" charset="0"/>
              </a:rPr>
              <a:t>Sotta</a:t>
            </a:r>
            <a:r>
              <a:rPr lang="fr-FR" dirty="0" smtClean="0">
                <a:latin typeface="Comic Sans MS" pitchFamily="66" charset="0"/>
              </a:rPr>
              <a:t>, LPS)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460" y="1868631"/>
            <a:ext cx="2595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Gouttes de mélange eau/savon</a:t>
            </a:r>
          </a:p>
          <a:p>
            <a:pPr algn="ctr"/>
            <a:r>
              <a:rPr lang="fr-FR" dirty="0" smtClean="0">
                <a:latin typeface="Comic Sans MS" pitchFamily="66" charset="0"/>
              </a:rPr>
              <a:t>(P. </a:t>
            </a:r>
            <a:r>
              <a:rPr lang="fr-FR" dirty="0" err="1" smtClean="0">
                <a:latin typeface="Comic Sans MS" pitchFamily="66" charset="0"/>
              </a:rPr>
              <a:t>Pieranski</a:t>
            </a:r>
            <a:r>
              <a:rPr lang="fr-FR" dirty="0" smtClean="0">
                <a:latin typeface="Comic Sans MS" pitchFamily="66" charset="0"/>
              </a:rPr>
              <a:t>, LPS)</a:t>
            </a:r>
            <a:endParaRPr lang="fr-F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3D structure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24</a:t>
            </a:fld>
            <a:endParaRPr lang="fr-FR"/>
          </a:p>
        </p:txBody>
      </p:sp>
      <p:pic>
        <p:nvPicPr>
          <p:cNvPr id="14338" name="Picture 2" descr="D:\Users\pansu\Desktop\FeteDeLaScience\ex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20592"/>
            <a:ext cx="4986114" cy="49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928574" y="262444"/>
            <a:ext cx="4384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Ces mélanges eau/savon sont </a:t>
            </a:r>
          </a:p>
          <a:p>
            <a:r>
              <a:rPr lang="fr-FR" sz="2400" dirty="0" smtClean="0">
                <a:latin typeface="Comic Sans MS" pitchFamily="66" charset="0"/>
              </a:rPr>
              <a:t>des CRISTAUX LIQUIDES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9792" y="764704"/>
            <a:ext cx="606936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Forme cristalline</a:t>
            </a:r>
            <a:br>
              <a:rPr lang="fr-FR" dirty="0" smtClean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71488" y="2852936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Opérations de symétrie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qui laissent le cube invariant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en échangeant les faces du cube</a:t>
            </a:r>
          </a:p>
          <a:p>
            <a:pPr algn="ctr"/>
            <a:endParaRPr lang="fr-FR" sz="2400" dirty="0">
              <a:latin typeface="Comic Sans MS" pitchFamily="66" charset="0"/>
            </a:endParaRPr>
          </a:p>
        </p:txBody>
      </p:sp>
      <p:pic>
        <p:nvPicPr>
          <p:cNvPr id="10242" name="Picture 2" descr="File:Hexahedr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4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Rotations cube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26</a:t>
            </a:fld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6664592" y="239109"/>
            <a:ext cx="1496665" cy="2037763"/>
            <a:chOff x="6664592" y="239109"/>
            <a:chExt cx="1496665" cy="2037763"/>
          </a:xfrm>
        </p:grpSpPr>
        <p:sp>
          <p:nvSpPr>
            <p:cNvPr id="7" name="Losange 6"/>
            <p:cNvSpPr/>
            <p:nvPr/>
          </p:nvSpPr>
          <p:spPr>
            <a:xfrm>
              <a:off x="6701760" y="332656"/>
              <a:ext cx="1440160" cy="792088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Losange 7"/>
            <p:cNvSpPr/>
            <p:nvPr/>
          </p:nvSpPr>
          <p:spPr>
            <a:xfrm rot="8932230" flipH="1">
              <a:off x="6664592" y="642695"/>
              <a:ext cx="832703" cy="1363108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Losange 8"/>
            <p:cNvSpPr/>
            <p:nvPr/>
          </p:nvSpPr>
          <p:spPr>
            <a:xfrm rot="12667770">
              <a:off x="7345115" y="626904"/>
              <a:ext cx="816142" cy="1384737"/>
            </a:xfrm>
            <a:prstGeom prst="diamond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7452320" y="239109"/>
              <a:ext cx="0" cy="45358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7380312" y="1823285"/>
              <a:ext cx="0" cy="45358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6393591" y="-27384"/>
            <a:ext cx="196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Face invariante: A4</a:t>
            </a:r>
            <a:endParaRPr lang="fr-FR" dirty="0"/>
          </a:p>
        </p:txBody>
      </p:sp>
      <p:grpSp>
        <p:nvGrpSpPr>
          <p:cNvPr id="19" name="Groupe 18"/>
          <p:cNvGrpSpPr/>
          <p:nvPr/>
        </p:nvGrpSpPr>
        <p:grpSpPr>
          <a:xfrm>
            <a:off x="6608233" y="1772816"/>
            <a:ext cx="2428263" cy="1844540"/>
            <a:chOff x="6592584" y="1823285"/>
            <a:chExt cx="2428263" cy="1844540"/>
          </a:xfrm>
        </p:grpSpPr>
        <p:sp>
          <p:nvSpPr>
            <p:cNvPr id="14" name="Losange 13"/>
            <p:cNvSpPr/>
            <p:nvPr/>
          </p:nvSpPr>
          <p:spPr>
            <a:xfrm>
              <a:off x="6655807" y="1988840"/>
              <a:ext cx="1440160" cy="792088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Losange 14"/>
            <p:cNvSpPr/>
            <p:nvPr/>
          </p:nvSpPr>
          <p:spPr>
            <a:xfrm rot="8932230" flipH="1">
              <a:off x="6592584" y="2298879"/>
              <a:ext cx="832703" cy="1363108"/>
            </a:xfrm>
            <a:prstGeom prst="diamond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Losange 15"/>
            <p:cNvSpPr/>
            <p:nvPr/>
          </p:nvSpPr>
          <p:spPr>
            <a:xfrm rot="12667770">
              <a:off x="7319214" y="2283088"/>
              <a:ext cx="816142" cy="1384737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7380312" y="1823285"/>
              <a:ext cx="0" cy="45358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8207804" y="2596262"/>
              <a:ext cx="8130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Comic Sans MS" pitchFamily="66" charset="0"/>
                </a:rPr>
                <a:t>+90°</a:t>
              </a:r>
              <a:endParaRPr lang="fr-FR" sz="2000" b="1" dirty="0">
                <a:latin typeface="Comic Sans MS" pitchFamily="66" charset="0"/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6592584" y="3436762"/>
            <a:ext cx="2536875" cy="1792438"/>
            <a:chOff x="6592584" y="3551477"/>
            <a:chExt cx="2536875" cy="1792438"/>
          </a:xfrm>
        </p:grpSpPr>
        <p:sp>
          <p:nvSpPr>
            <p:cNvPr id="20" name="Losange 19"/>
            <p:cNvSpPr/>
            <p:nvPr/>
          </p:nvSpPr>
          <p:spPr>
            <a:xfrm>
              <a:off x="6655807" y="3664930"/>
              <a:ext cx="1440160" cy="792088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Losange 20"/>
            <p:cNvSpPr/>
            <p:nvPr/>
          </p:nvSpPr>
          <p:spPr>
            <a:xfrm rot="8932230" flipH="1">
              <a:off x="6592584" y="3974969"/>
              <a:ext cx="832703" cy="1363108"/>
            </a:xfrm>
            <a:prstGeom prst="diamon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Losange 21"/>
            <p:cNvSpPr/>
            <p:nvPr/>
          </p:nvSpPr>
          <p:spPr>
            <a:xfrm rot="12667770">
              <a:off x="7319214" y="3959178"/>
              <a:ext cx="816142" cy="1384737"/>
            </a:xfrm>
            <a:prstGeom prst="diamond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7380312" y="3551477"/>
              <a:ext cx="0" cy="45358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8316416" y="4109010"/>
              <a:ext cx="8130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Comic Sans MS" pitchFamily="66" charset="0"/>
                </a:rPr>
                <a:t>+90°</a:t>
              </a:r>
              <a:endParaRPr lang="fr-FR" sz="2000" b="1" dirty="0">
                <a:latin typeface="Comic Sans MS" pitchFamily="66" charset="0"/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6613624" y="5148856"/>
            <a:ext cx="1542772" cy="1736528"/>
            <a:chOff x="3424232" y="3501008"/>
            <a:chExt cx="1542772" cy="1736528"/>
          </a:xfrm>
        </p:grpSpPr>
        <p:sp>
          <p:nvSpPr>
            <p:cNvPr id="31" name="Losange 30"/>
            <p:cNvSpPr/>
            <p:nvPr/>
          </p:nvSpPr>
          <p:spPr>
            <a:xfrm>
              <a:off x="3487455" y="3558551"/>
              <a:ext cx="1440160" cy="792088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Losange 31"/>
            <p:cNvSpPr/>
            <p:nvPr/>
          </p:nvSpPr>
          <p:spPr>
            <a:xfrm rot="8932230" flipH="1">
              <a:off x="3424232" y="3868590"/>
              <a:ext cx="832703" cy="1363108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Losange 32"/>
            <p:cNvSpPr/>
            <p:nvPr/>
          </p:nvSpPr>
          <p:spPr>
            <a:xfrm rot="12667770">
              <a:off x="4150862" y="3852799"/>
              <a:ext cx="816142" cy="1384737"/>
            </a:xfrm>
            <a:prstGeom prst="diamon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4171548" y="3501008"/>
              <a:ext cx="0" cy="45358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ZoneTexte 35"/>
          <p:cNvSpPr txBox="1"/>
          <p:nvPr/>
        </p:nvSpPr>
        <p:spPr>
          <a:xfrm>
            <a:off x="8316416" y="5765194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+90°</a:t>
            </a:r>
            <a:endParaRPr lang="fr-FR" sz="2000" b="1" dirty="0">
              <a:latin typeface="Comic Sans MS" pitchFamily="66" charset="0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3322887" y="116632"/>
            <a:ext cx="2213106" cy="2409018"/>
            <a:chOff x="3322887" y="116632"/>
            <a:chExt cx="2213106" cy="2409018"/>
          </a:xfrm>
        </p:grpSpPr>
        <p:sp>
          <p:nvSpPr>
            <p:cNvPr id="37" name="Losange 36"/>
            <p:cNvSpPr/>
            <p:nvPr/>
          </p:nvSpPr>
          <p:spPr>
            <a:xfrm>
              <a:off x="3919503" y="846665"/>
              <a:ext cx="1440160" cy="792088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Losange 37"/>
            <p:cNvSpPr/>
            <p:nvPr/>
          </p:nvSpPr>
          <p:spPr>
            <a:xfrm rot="8932230" flipH="1">
              <a:off x="3856280" y="1156704"/>
              <a:ext cx="832703" cy="1363108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Losange 38"/>
            <p:cNvSpPr/>
            <p:nvPr/>
          </p:nvSpPr>
          <p:spPr>
            <a:xfrm rot="12667770">
              <a:off x="4582910" y="1140913"/>
              <a:ext cx="816142" cy="1384737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39"/>
            <p:cNvCxnSpPr/>
            <p:nvPr/>
          </p:nvCxnSpPr>
          <p:spPr>
            <a:xfrm flipH="1">
              <a:off x="4641673" y="514009"/>
              <a:ext cx="267694" cy="104295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e 40"/>
            <p:cNvSpPr/>
            <p:nvPr/>
          </p:nvSpPr>
          <p:spPr>
            <a:xfrm>
              <a:off x="4499992" y="1501303"/>
              <a:ext cx="207945" cy="19950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322887" y="116632"/>
              <a:ext cx="2213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Sommet invariant: A3</a:t>
              </a:r>
              <a:endParaRPr lang="fr-FR" dirty="0"/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3784272" y="2646865"/>
            <a:ext cx="2477945" cy="1678985"/>
            <a:chOff x="3784272" y="2646865"/>
            <a:chExt cx="2477945" cy="1678985"/>
          </a:xfrm>
        </p:grpSpPr>
        <p:sp>
          <p:nvSpPr>
            <p:cNvPr id="44" name="Losange 43"/>
            <p:cNvSpPr/>
            <p:nvPr/>
          </p:nvSpPr>
          <p:spPr>
            <a:xfrm>
              <a:off x="3847495" y="2646865"/>
              <a:ext cx="1440160" cy="792088"/>
            </a:xfrm>
            <a:prstGeom prst="diamond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Losange 44"/>
            <p:cNvSpPr/>
            <p:nvPr/>
          </p:nvSpPr>
          <p:spPr>
            <a:xfrm rot="8932230" flipH="1">
              <a:off x="3784272" y="2956904"/>
              <a:ext cx="832703" cy="1363108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Losange 45"/>
            <p:cNvSpPr/>
            <p:nvPr/>
          </p:nvSpPr>
          <p:spPr>
            <a:xfrm rot="12667770">
              <a:off x="4510902" y="2941113"/>
              <a:ext cx="816142" cy="1384737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4427984" y="3301503"/>
              <a:ext cx="207945" cy="19950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5292080" y="3284984"/>
              <a:ext cx="9701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Comic Sans MS" pitchFamily="66" charset="0"/>
                </a:rPr>
                <a:t>+120°</a:t>
              </a:r>
              <a:endParaRPr lang="fr-FR" sz="2000" b="1" dirty="0">
                <a:latin typeface="Comic Sans MS" pitchFamily="66" charset="0"/>
              </a:endParaRPr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3784272" y="4375057"/>
            <a:ext cx="2520202" cy="1678985"/>
            <a:chOff x="3784272" y="4375057"/>
            <a:chExt cx="2520202" cy="1678985"/>
          </a:xfrm>
        </p:grpSpPr>
        <p:grpSp>
          <p:nvGrpSpPr>
            <p:cNvPr id="54" name="Groupe 53"/>
            <p:cNvGrpSpPr/>
            <p:nvPr/>
          </p:nvGrpSpPr>
          <p:grpSpPr>
            <a:xfrm>
              <a:off x="3784272" y="4375057"/>
              <a:ext cx="1542772" cy="1678985"/>
              <a:chOff x="3784272" y="4375057"/>
              <a:chExt cx="1542772" cy="1678985"/>
            </a:xfrm>
          </p:grpSpPr>
          <p:sp>
            <p:nvSpPr>
              <p:cNvPr id="50" name="Losange 49"/>
              <p:cNvSpPr/>
              <p:nvPr/>
            </p:nvSpPr>
            <p:spPr>
              <a:xfrm>
                <a:off x="3847495" y="4375057"/>
                <a:ext cx="1440160" cy="792088"/>
              </a:xfrm>
              <a:prstGeom prst="diamond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Losange 50"/>
              <p:cNvSpPr/>
              <p:nvPr/>
            </p:nvSpPr>
            <p:spPr>
              <a:xfrm rot="8932230" flipH="1">
                <a:off x="3784272" y="4685096"/>
                <a:ext cx="832703" cy="1363108"/>
              </a:xfrm>
              <a:prstGeom prst="diamond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Losange 51"/>
              <p:cNvSpPr/>
              <p:nvPr/>
            </p:nvSpPr>
            <p:spPr>
              <a:xfrm rot="12667770">
                <a:off x="4510902" y="4669305"/>
                <a:ext cx="816142" cy="1384737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4427984" y="5029695"/>
                <a:ext cx="207945" cy="199505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5" name="ZoneTexte 54"/>
            <p:cNvSpPr txBox="1"/>
            <p:nvPr/>
          </p:nvSpPr>
          <p:spPr>
            <a:xfrm>
              <a:off x="5334337" y="5006344"/>
              <a:ext cx="9701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Comic Sans MS" pitchFamily="66" charset="0"/>
                </a:rPr>
                <a:t>+120°</a:t>
              </a:r>
              <a:endParaRPr lang="fr-FR" sz="2000" b="1" dirty="0">
                <a:latin typeface="Comic Sans MS" pitchFamily="66" charset="0"/>
              </a:endParaRPr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404839" y="1948190"/>
            <a:ext cx="2052806" cy="2406961"/>
            <a:chOff x="404839" y="1948190"/>
            <a:chExt cx="2052806" cy="2406961"/>
          </a:xfrm>
        </p:grpSpPr>
        <p:sp>
          <p:nvSpPr>
            <p:cNvPr id="57" name="Losange 56"/>
            <p:cNvSpPr/>
            <p:nvPr/>
          </p:nvSpPr>
          <p:spPr>
            <a:xfrm>
              <a:off x="823159" y="2564904"/>
              <a:ext cx="1440160" cy="792088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Losange 57"/>
            <p:cNvSpPr/>
            <p:nvPr/>
          </p:nvSpPr>
          <p:spPr>
            <a:xfrm rot="8932230" flipH="1">
              <a:off x="759936" y="2874943"/>
              <a:ext cx="832703" cy="1363108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Losange 58"/>
            <p:cNvSpPr/>
            <p:nvPr/>
          </p:nvSpPr>
          <p:spPr>
            <a:xfrm rot="12667770">
              <a:off x="1486566" y="2859152"/>
              <a:ext cx="816142" cy="1384737"/>
            </a:xfrm>
            <a:prstGeom prst="diamond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0" name="Connecteur droit 59"/>
            <p:cNvCxnSpPr/>
            <p:nvPr/>
          </p:nvCxnSpPr>
          <p:spPr>
            <a:xfrm flipH="1" flipV="1">
              <a:off x="1526456" y="3741347"/>
              <a:ext cx="267694" cy="61380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ZoneTexte 60"/>
            <p:cNvSpPr txBox="1"/>
            <p:nvPr/>
          </p:nvSpPr>
          <p:spPr>
            <a:xfrm>
              <a:off x="404839" y="1948190"/>
              <a:ext cx="2052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Arête invariante: A2</a:t>
              </a:r>
              <a:endParaRPr lang="fr-FR" dirty="0"/>
            </a:p>
          </p:txBody>
        </p:sp>
        <p:cxnSp>
          <p:nvCxnSpPr>
            <p:cNvPr id="62" name="Connecteur droit 61"/>
            <p:cNvCxnSpPr>
              <a:stCxn id="58" idx="3"/>
              <a:endCxn id="58" idx="0"/>
            </p:cNvCxnSpPr>
            <p:nvPr/>
          </p:nvCxnSpPr>
          <p:spPr>
            <a:xfrm flipH="1">
              <a:off x="1528634" y="3341254"/>
              <a:ext cx="4051" cy="7986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e 69"/>
          <p:cNvGrpSpPr/>
          <p:nvPr/>
        </p:nvGrpSpPr>
        <p:grpSpPr>
          <a:xfrm>
            <a:off x="687928" y="4447065"/>
            <a:ext cx="2477945" cy="1862255"/>
            <a:chOff x="687928" y="4447065"/>
            <a:chExt cx="2477945" cy="1862255"/>
          </a:xfrm>
        </p:grpSpPr>
        <p:sp>
          <p:nvSpPr>
            <p:cNvPr id="64" name="Losange 63"/>
            <p:cNvSpPr/>
            <p:nvPr/>
          </p:nvSpPr>
          <p:spPr>
            <a:xfrm>
              <a:off x="751151" y="4447065"/>
              <a:ext cx="1440160" cy="792088"/>
            </a:xfrm>
            <a:prstGeom prst="diamond">
              <a:avLst/>
            </a:prstGeom>
            <a:solidFill>
              <a:srgbClr val="FF9999"/>
            </a:solidFill>
            <a:effectLst>
              <a:outerShdw blurRad="50800" dist="50800" dir="5400000" algn="ctr" rotWithShape="0">
                <a:srgbClr val="FF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Losange 64"/>
            <p:cNvSpPr/>
            <p:nvPr/>
          </p:nvSpPr>
          <p:spPr>
            <a:xfrm rot="8932230" flipH="1">
              <a:off x="687928" y="4757104"/>
              <a:ext cx="832703" cy="1363108"/>
            </a:xfrm>
            <a:prstGeom prst="diamond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Losange 65"/>
            <p:cNvSpPr/>
            <p:nvPr/>
          </p:nvSpPr>
          <p:spPr>
            <a:xfrm rot="12667770">
              <a:off x="1414558" y="4741313"/>
              <a:ext cx="816142" cy="1384737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7" name="Connecteur droit 66"/>
            <p:cNvCxnSpPr/>
            <p:nvPr/>
          </p:nvCxnSpPr>
          <p:spPr>
            <a:xfrm flipH="1">
              <a:off x="1475656" y="5222634"/>
              <a:ext cx="4051" cy="7986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 flipV="1">
              <a:off x="1475656" y="5695516"/>
              <a:ext cx="267694" cy="61380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ZoneTexte 68"/>
            <p:cNvSpPr txBox="1"/>
            <p:nvPr/>
          </p:nvSpPr>
          <p:spPr>
            <a:xfrm>
              <a:off x="2195736" y="5013176"/>
              <a:ext cx="9701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latin typeface="Comic Sans MS" pitchFamily="66" charset="0"/>
                </a:rPr>
                <a:t>+180°</a:t>
              </a:r>
              <a:endParaRPr lang="fr-FR" sz="2000" b="1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45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27</a:t>
            </a:fld>
            <a:endParaRPr lang="fr-FR"/>
          </a:p>
        </p:txBody>
      </p:sp>
      <p:pic>
        <p:nvPicPr>
          <p:cNvPr id="12290" name="Picture 2" descr="http://4.bp.blogspot.com/-ja3bQ3F5YXI/TvCRdsnKrmI/AAAAAAAAAHA/IyCiZUoT7sE/s1600/sistem+sumbu+krist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720" y="44625"/>
            <a:ext cx="318569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27584" y="2061487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Arrangement</a:t>
            </a:r>
            <a:r>
              <a:rPr lang="fr-FR" sz="2400" dirty="0">
                <a:latin typeface="Comic Sans MS" pitchFamily="66" charset="0"/>
              </a:rPr>
              <a:t> </a:t>
            </a:r>
            <a:r>
              <a:rPr lang="fr-FR" sz="2400" dirty="0" smtClean="0">
                <a:latin typeface="Comic Sans MS" pitchFamily="66" charset="0"/>
              </a:rPr>
              <a:t>atomique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12251" y="4437112"/>
            <a:ext cx="1614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Comic Sans MS" pitchFamily="66" charset="0"/>
              </a:rPr>
              <a:t>Forme</a:t>
            </a:r>
          </a:p>
          <a:p>
            <a:pPr algn="ctr"/>
            <a:r>
              <a:rPr lang="fr-FR" sz="2400" dirty="0" smtClean="0">
                <a:latin typeface="Comic Sans MS" pitchFamily="66" charset="0"/>
              </a:rPr>
              <a:t>cristalline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1995488" y="2523152"/>
            <a:ext cx="560288" cy="1841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25739" y="3089468"/>
            <a:ext cx="2587568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itchFamily="66" charset="0"/>
              </a:rPr>
              <a:t>Mêmes rotations</a:t>
            </a:r>
            <a:endParaRPr lang="fr-FR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683226"/>
            <a:ext cx="6357392" cy="6480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MAIS ALORS!!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28</a:t>
            </a:fld>
            <a:endParaRPr lang="fr-FR"/>
          </a:p>
        </p:txBody>
      </p:sp>
      <p:pic>
        <p:nvPicPr>
          <p:cNvPr id="7170" name="Picture 2" descr="https://encrypted-tbn0.gstatic.com/images?q=tbn:ANd9GcSxA9PY1VA6G1vGgyrnkCrdp5LbfelU9-8jdVEijaR70_qYTKeyx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4" y="3500173"/>
            <a:ext cx="2808312" cy="276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95536" y="2571501"/>
            <a:ext cx="2824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Le diamant a une</a:t>
            </a:r>
          </a:p>
          <a:p>
            <a:r>
              <a:rPr lang="fr-FR" sz="2400" dirty="0" smtClean="0">
                <a:latin typeface="Comic Sans MS" pitchFamily="66" charset="0"/>
              </a:rPr>
              <a:t> structure cubique</a:t>
            </a:r>
            <a:endParaRPr lang="fr-FR" sz="2400" dirty="0">
              <a:latin typeface="Comic Sans MS" pitchFamily="66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66276"/>
            <a:ext cx="2800392" cy="210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emoticone n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617538"/>
            <a:ext cx="12858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moticone n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465138"/>
            <a:ext cx="12858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375030"/>
            <a:ext cx="1224136" cy="1630034"/>
          </a:xfrm>
          <a:prstGeom prst="rect">
            <a:avLst/>
          </a:prstGeom>
        </p:spPr>
      </p:pic>
      <p:pic>
        <p:nvPicPr>
          <p:cNvPr id="7179" name="Picture 11" descr="Emoticone et smiley triste nu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16" y="1628800"/>
            <a:ext cx="1773348" cy="17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èche droite 9"/>
          <p:cNvSpPr/>
          <p:nvPr/>
        </p:nvSpPr>
        <p:spPr>
          <a:xfrm>
            <a:off x="3995936" y="4233615"/>
            <a:ext cx="792088" cy="384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>
            <a:off x="3995936" y="3717032"/>
            <a:ext cx="648072" cy="14993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3995936" y="3717032"/>
            <a:ext cx="648072" cy="14993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D:\Users\pansu\Desktop\Ikosaeder-Animat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597" y="1882861"/>
            <a:ext cx="2045112" cy="20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7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9832" y="620688"/>
            <a:ext cx="4917232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Pas de rotation d’ordre 5, 10 ou 12</a:t>
            </a:r>
            <a:br>
              <a:rPr lang="fr-FR" dirty="0" smtClean="0"/>
            </a:br>
            <a:r>
              <a:rPr lang="fr-FR" dirty="0" smtClean="0"/>
              <a:t>pour des cristaux!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199" y="6376243"/>
            <a:ext cx="2133600" cy="365125"/>
          </a:xfrm>
        </p:spPr>
        <p:txBody>
          <a:bodyPr/>
          <a:lstStyle/>
          <a:p>
            <a:fld id="{CA312B42-3C02-4F8D-8694-A8E7D130F558}" type="slidenum">
              <a:rPr lang="fr-FR" smtClean="0"/>
              <a:t>29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44" y="3103632"/>
            <a:ext cx="2592288" cy="219166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48408" y="5329574"/>
            <a:ext cx="2974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Zn-Mg-Ho      </a:t>
            </a:r>
          </a:p>
          <a:p>
            <a:r>
              <a:rPr lang="fr-FR" dirty="0" smtClean="0"/>
              <a:t>P. </a:t>
            </a:r>
            <a:r>
              <a:rPr lang="fr-FR" dirty="0" err="1" smtClean="0"/>
              <a:t>Canfield</a:t>
            </a:r>
            <a:r>
              <a:rPr lang="fr-FR" dirty="0" smtClean="0"/>
              <a:t>, </a:t>
            </a:r>
            <a:r>
              <a:rPr lang="en-US" dirty="0" smtClean="0"/>
              <a:t>AMES </a:t>
            </a:r>
            <a:r>
              <a:rPr lang="en-US" dirty="0"/>
              <a:t>Laboratory, </a:t>
            </a:r>
            <a:endParaRPr lang="en-US" dirty="0" smtClean="0"/>
          </a:p>
          <a:p>
            <a:r>
              <a:rPr lang="en-US" dirty="0" smtClean="0"/>
              <a:t>US </a:t>
            </a:r>
            <a:r>
              <a:rPr lang="en-US" dirty="0"/>
              <a:t>Department of Energy</a:t>
            </a:r>
            <a:endParaRPr lang="fr-FR" dirty="0"/>
          </a:p>
        </p:txBody>
      </p:sp>
      <p:pic>
        <p:nvPicPr>
          <p:cNvPr id="6148" name="Picture 4" descr="Thumbnail image of graphical abstr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088854"/>
            <a:ext cx="3573179" cy="221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62011" y="5374957"/>
            <a:ext cx="382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Empilement de Nanoparticules d’or      </a:t>
            </a:r>
          </a:p>
          <a:p>
            <a:r>
              <a:rPr lang="fr-FR" dirty="0" smtClean="0"/>
              <a:t>K.J.M. Bishop </a:t>
            </a:r>
            <a:r>
              <a:rPr lang="fr-FR" i="1" dirty="0" smtClean="0"/>
              <a:t>et al, Small , 2009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193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James Bond affiche</a:t>
            </a:r>
            <a:br>
              <a:rPr lang="fr-FR" dirty="0" smtClean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</a:t>
            </a:fld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53852"/>
            <a:ext cx="348209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43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53034" y="332656"/>
            <a:ext cx="609543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Notion de </a:t>
            </a:r>
            <a:r>
              <a:rPr lang="fr-FR" dirty="0" err="1" smtClean="0"/>
              <a:t>quasicristal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30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65" y="1868405"/>
            <a:ext cx="3584803" cy="2833836"/>
          </a:xfrm>
          <a:prstGeom prst="rect">
            <a:avLst/>
          </a:prstGeom>
        </p:spPr>
      </p:pic>
      <p:pic>
        <p:nvPicPr>
          <p:cNvPr id="11" name="Picture 2" descr="http://www.youngzine.org/sites/default/files/images/chem-nob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75" y="1438979"/>
            <a:ext cx="3952081" cy="363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196098" y="5585937"/>
            <a:ext cx="350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D. </a:t>
            </a:r>
            <a:r>
              <a:rPr lang="fr-FR" dirty="0" err="1" smtClean="0"/>
              <a:t>Shechtman</a:t>
            </a:r>
            <a:r>
              <a:rPr lang="fr-FR" dirty="0" smtClean="0"/>
              <a:t>: Prix Nobel 2011</a:t>
            </a:r>
          </a:p>
          <a:p>
            <a:r>
              <a:rPr lang="fr-FR" dirty="0" smtClean="0"/>
              <a:t>Découverte des </a:t>
            </a:r>
            <a:r>
              <a:rPr lang="fr-FR" dirty="0" err="1" smtClean="0"/>
              <a:t>quasicristaux</a:t>
            </a:r>
            <a:r>
              <a:rPr lang="fr-FR" dirty="0" smtClean="0"/>
              <a:t>: 1982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64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31</a:t>
            </a:fld>
            <a:endParaRPr lang="fr-FR"/>
          </a:p>
        </p:txBody>
      </p:sp>
      <p:pic>
        <p:nvPicPr>
          <p:cNvPr id="12290" name="Picture 2" descr="http://1.bp.blogspot.com/-gn3iBH2jkWU/UoPoIKW_eVI/AAAAAAAAAXY/DzCL9CWnx9Y/s640/Penrose_SamplePatte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03" y="620688"/>
            <a:ext cx="6864085" cy="386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3972611" y="1124744"/>
            <a:ext cx="2880320" cy="2674584"/>
          </a:xfrm>
          <a:prstGeom prst="ellipse">
            <a:avLst/>
          </a:prstGeom>
          <a:noFill/>
          <a:ln w="508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 descr="http://1.bp.blogspot.com/-gn3iBH2jkWU/UoPoIKW_eVI/AAAAAAAAAXY/DzCL9CWnx9Y/s640/Penrose_SamplePatte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03" y="620688"/>
            <a:ext cx="6864085" cy="386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4725144"/>
            <a:ext cx="6376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 Voir le site </a:t>
            </a:r>
            <a:r>
              <a:rPr lang="fr-FR" dirty="0" smtClean="0">
                <a:hlinkClick r:id="rId3"/>
              </a:rPr>
              <a:t>http</a:t>
            </a:r>
            <a:r>
              <a:rPr lang="fr-FR" dirty="0">
                <a:hlinkClick r:id="rId3"/>
              </a:rPr>
              <a:t>://</a:t>
            </a:r>
            <a:r>
              <a:rPr lang="fr-FR" dirty="0" smtClean="0">
                <a:hlinkClick r:id="rId3"/>
              </a:rPr>
              <a:t>www.ams.org</a:t>
            </a:r>
            <a:r>
              <a:rPr lang="fr-FR" dirty="0" smtClean="0"/>
              <a:t>  pour trouver une animation Java</a:t>
            </a: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229200"/>
            <a:ext cx="324802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229200"/>
            <a:ext cx="3543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208" y="4172942"/>
            <a:ext cx="8229600" cy="1143000"/>
          </a:xfrm>
        </p:spPr>
        <p:txBody>
          <a:bodyPr/>
          <a:lstStyle/>
          <a:p>
            <a:r>
              <a:rPr lang="fr-FR" dirty="0" smtClean="0"/>
              <a:t>Attention aux </a:t>
            </a:r>
            <a:r>
              <a:rPr lang="fr-FR" dirty="0" err="1" smtClean="0"/>
              <a:t>mâcles</a:t>
            </a:r>
            <a:r>
              <a:rPr lang="fr-FR" dirty="0" smtClean="0"/>
              <a:t> (Pauling)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32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189174" y="1340768"/>
            <a:ext cx="7629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Comic Sans MS" pitchFamily="66" charset="0"/>
              </a:rPr>
              <a:t>Forme extérieure </a:t>
            </a:r>
            <a:endParaRPr lang="fr-FR" sz="2800" dirty="0" smtClean="0">
              <a:latin typeface="Comic Sans MS" pitchFamily="66" charset="0"/>
            </a:endParaRPr>
          </a:p>
          <a:p>
            <a:pPr algn="ctr"/>
            <a:r>
              <a:rPr lang="fr-FR" sz="2800" dirty="0" smtClean="0">
                <a:latin typeface="Comic Sans MS" pitchFamily="66" charset="0"/>
              </a:rPr>
              <a:t>avec rotation interdite  dans un cristal</a:t>
            </a:r>
            <a:endParaRPr lang="fr-FR" sz="2800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82062" y="3678818"/>
            <a:ext cx="2230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 smtClean="0">
                <a:latin typeface="Comic Sans MS" pitchFamily="66" charset="0"/>
              </a:rPr>
              <a:t>Quasicristal</a:t>
            </a:r>
            <a:endParaRPr lang="fr-FR" sz="2800" dirty="0">
              <a:latin typeface="Comic Sans MS" pitchFamily="66" charset="0"/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4644008" y="2436902"/>
            <a:ext cx="360040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4361047" y="2584966"/>
            <a:ext cx="936104" cy="50000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361047" y="2584966"/>
            <a:ext cx="936104" cy="50000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64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33</a:t>
            </a:fld>
            <a:endParaRPr lang="fr-FR"/>
          </a:p>
        </p:txBody>
      </p:sp>
      <p:pic>
        <p:nvPicPr>
          <p:cNvPr id="11266" name="Picture 2" descr="alt=Description de l'image L Pauling.jp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2"/>
            <a:ext cx="2520280" cy="305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185814" y="4789314"/>
            <a:ext cx="64285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Linus Pauling  1901-1994</a:t>
            </a:r>
          </a:p>
          <a:p>
            <a:pPr algn="ctr"/>
            <a:r>
              <a:rPr lang="fr-FR" b="1" dirty="0" smtClean="0"/>
              <a:t>Prix Nobel de Chimie 1954: nature de la liaison chimique</a:t>
            </a:r>
          </a:p>
          <a:p>
            <a:pPr algn="ctr"/>
            <a:r>
              <a:rPr lang="fr-FR" b="1" dirty="0" smtClean="0"/>
              <a:t>Prix Nobel de la Paix  1962: campagne contre les essais nucléaires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2531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7823" y="193204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Macle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34</a:t>
            </a:fld>
            <a:endParaRPr lang="fr-FR"/>
          </a:p>
        </p:txBody>
      </p:sp>
      <p:cxnSp>
        <p:nvCxnSpPr>
          <p:cNvPr id="20" name="Connecteur droit 19"/>
          <p:cNvCxnSpPr/>
          <p:nvPr/>
        </p:nvCxnSpPr>
        <p:spPr>
          <a:xfrm>
            <a:off x="4832623" y="3372232"/>
            <a:ext cx="27637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7668344" y="3296816"/>
            <a:ext cx="144016" cy="1321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4716016" y="3296816"/>
            <a:ext cx="144016" cy="1321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 rot="17180788">
            <a:off x="3655893" y="1853754"/>
            <a:ext cx="3096344" cy="144016"/>
            <a:chOff x="4868416" y="3437384"/>
            <a:chExt cx="3096344" cy="144016"/>
          </a:xfrm>
          <a:solidFill>
            <a:srgbClr val="FFC000"/>
          </a:solidFill>
        </p:grpSpPr>
        <p:cxnSp>
          <p:nvCxnSpPr>
            <p:cNvPr id="29" name="Connecteur droit 28"/>
            <p:cNvCxnSpPr/>
            <p:nvPr/>
          </p:nvCxnSpPr>
          <p:spPr>
            <a:xfrm>
              <a:off x="4985023" y="3524632"/>
              <a:ext cx="2763713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/>
            <p:cNvSpPr/>
            <p:nvPr/>
          </p:nvSpPr>
          <p:spPr>
            <a:xfrm>
              <a:off x="5588496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294871" y="3437384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7028656" y="3437384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7820744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>
              <a:off x="4868416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" name="Groupe 38"/>
          <p:cNvGrpSpPr/>
          <p:nvPr/>
        </p:nvGrpSpPr>
        <p:grpSpPr>
          <a:xfrm rot="17180788">
            <a:off x="4391213" y="1877422"/>
            <a:ext cx="3096344" cy="144016"/>
            <a:chOff x="4868416" y="3437384"/>
            <a:chExt cx="3096344" cy="144016"/>
          </a:xfrm>
        </p:grpSpPr>
        <p:cxnSp>
          <p:nvCxnSpPr>
            <p:cNvPr id="40" name="Connecteur droit 39"/>
            <p:cNvCxnSpPr/>
            <p:nvPr/>
          </p:nvCxnSpPr>
          <p:spPr>
            <a:xfrm>
              <a:off x="4985023" y="3524632"/>
              <a:ext cx="27637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e 40"/>
            <p:cNvSpPr/>
            <p:nvPr/>
          </p:nvSpPr>
          <p:spPr>
            <a:xfrm>
              <a:off x="5588496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6294871" y="3437384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/>
            <p:cNvSpPr/>
            <p:nvPr/>
          </p:nvSpPr>
          <p:spPr>
            <a:xfrm>
              <a:off x="7028656" y="3437384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/>
            <p:cNvSpPr/>
            <p:nvPr/>
          </p:nvSpPr>
          <p:spPr>
            <a:xfrm>
              <a:off x="7820744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/>
            <p:cNvSpPr/>
            <p:nvPr/>
          </p:nvSpPr>
          <p:spPr>
            <a:xfrm>
              <a:off x="4868416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" name="Groupe 45"/>
          <p:cNvGrpSpPr/>
          <p:nvPr/>
        </p:nvGrpSpPr>
        <p:grpSpPr>
          <a:xfrm rot="17180788">
            <a:off x="5082888" y="1851134"/>
            <a:ext cx="3096344" cy="144016"/>
            <a:chOff x="4868416" y="3437384"/>
            <a:chExt cx="3096344" cy="144016"/>
          </a:xfrm>
        </p:grpSpPr>
        <p:cxnSp>
          <p:nvCxnSpPr>
            <p:cNvPr id="47" name="Connecteur droit 46"/>
            <p:cNvCxnSpPr/>
            <p:nvPr/>
          </p:nvCxnSpPr>
          <p:spPr>
            <a:xfrm>
              <a:off x="4985023" y="3524632"/>
              <a:ext cx="27637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Ellipse 47"/>
            <p:cNvSpPr/>
            <p:nvPr/>
          </p:nvSpPr>
          <p:spPr>
            <a:xfrm>
              <a:off x="5588496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/>
            <p:cNvSpPr/>
            <p:nvPr/>
          </p:nvSpPr>
          <p:spPr>
            <a:xfrm>
              <a:off x="6294871" y="3437384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028656" y="3437384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>
              <a:off x="7820744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/>
            <p:cNvSpPr/>
            <p:nvPr/>
          </p:nvSpPr>
          <p:spPr>
            <a:xfrm>
              <a:off x="4868416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3" name="Groupe 52"/>
          <p:cNvGrpSpPr/>
          <p:nvPr/>
        </p:nvGrpSpPr>
        <p:grpSpPr>
          <a:xfrm rot="17180788">
            <a:off x="5831373" y="1851134"/>
            <a:ext cx="3096344" cy="144016"/>
            <a:chOff x="4868416" y="3437384"/>
            <a:chExt cx="3096344" cy="144016"/>
          </a:xfrm>
        </p:grpSpPr>
        <p:cxnSp>
          <p:nvCxnSpPr>
            <p:cNvPr id="54" name="Connecteur droit 53"/>
            <p:cNvCxnSpPr/>
            <p:nvPr/>
          </p:nvCxnSpPr>
          <p:spPr>
            <a:xfrm>
              <a:off x="4985023" y="3524632"/>
              <a:ext cx="27637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Ellipse 54"/>
            <p:cNvSpPr/>
            <p:nvPr/>
          </p:nvSpPr>
          <p:spPr>
            <a:xfrm>
              <a:off x="5588496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>
              <a:off x="6294871" y="3437384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/>
            <p:cNvSpPr/>
            <p:nvPr/>
          </p:nvSpPr>
          <p:spPr>
            <a:xfrm>
              <a:off x="7028656" y="3437384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/>
            <p:cNvSpPr/>
            <p:nvPr/>
          </p:nvSpPr>
          <p:spPr>
            <a:xfrm>
              <a:off x="7820744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4868416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0" name="Groupe 59"/>
          <p:cNvGrpSpPr/>
          <p:nvPr/>
        </p:nvGrpSpPr>
        <p:grpSpPr>
          <a:xfrm rot="17180788">
            <a:off x="6609755" y="1868994"/>
            <a:ext cx="3096344" cy="144016"/>
            <a:chOff x="4868416" y="3437384"/>
            <a:chExt cx="3096344" cy="144016"/>
          </a:xfrm>
        </p:grpSpPr>
        <p:cxnSp>
          <p:nvCxnSpPr>
            <p:cNvPr id="61" name="Connecteur droit 60"/>
            <p:cNvCxnSpPr/>
            <p:nvPr/>
          </p:nvCxnSpPr>
          <p:spPr>
            <a:xfrm>
              <a:off x="4985023" y="3524632"/>
              <a:ext cx="27637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Ellipse 61"/>
            <p:cNvSpPr/>
            <p:nvPr/>
          </p:nvSpPr>
          <p:spPr>
            <a:xfrm>
              <a:off x="5588496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294871" y="3437384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>
              <a:off x="7028656" y="3437384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20744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4868416" y="3449216"/>
              <a:ext cx="144016" cy="1321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67" name="Connecteur droit 66"/>
          <p:cNvCxnSpPr/>
          <p:nvPr/>
        </p:nvCxnSpPr>
        <p:spPr>
          <a:xfrm flipV="1">
            <a:off x="4999141" y="2655063"/>
            <a:ext cx="3245267" cy="53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flipV="1">
            <a:off x="5215165" y="1934983"/>
            <a:ext cx="3245267" cy="53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V="1">
            <a:off x="5359181" y="1241191"/>
            <a:ext cx="3245267" cy="53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V="1">
            <a:off x="5575205" y="476672"/>
            <a:ext cx="3245267" cy="53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e 72"/>
          <p:cNvGrpSpPr/>
          <p:nvPr/>
        </p:nvGrpSpPr>
        <p:grpSpPr>
          <a:xfrm rot="13007622">
            <a:off x="2036094" y="2417942"/>
            <a:ext cx="3096344" cy="144016"/>
            <a:chOff x="4868416" y="3437384"/>
            <a:chExt cx="3096344" cy="144016"/>
          </a:xfrm>
          <a:solidFill>
            <a:srgbClr val="FFC000"/>
          </a:solidFill>
        </p:grpSpPr>
        <p:cxnSp>
          <p:nvCxnSpPr>
            <p:cNvPr id="74" name="Connecteur droit 73"/>
            <p:cNvCxnSpPr/>
            <p:nvPr/>
          </p:nvCxnSpPr>
          <p:spPr>
            <a:xfrm>
              <a:off x="4985023" y="3524632"/>
              <a:ext cx="2763713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Ellipse 74"/>
            <p:cNvSpPr/>
            <p:nvPr/>
          </p:nvSpPr>
          <p:spPr>
            <a:xfrm>
              <a:off x="5588496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/>
            <p:cNvSpPr/>
            <p:nvPr/>
          </p:nvSpPr>
          <p:spPr>
            <a:xfrm>
              <a:off x="6294871" y="3437384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76"/>
            <p:cNvSpPr/>
            <p:nvPr/>
          </p:nvSpPr>
          <p:spPr>
            <a:xfrm>
              <a:off x="7028656" y="3437384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/>
            <p:cNvSpPr/>
            <p:nvPr/>
          </p:nvSpPr>
          <p:spPr>
            <a:xfrm>
              <a:off x="7820744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78"/>
            <p:cNvSpPr/>
            <p:nvPr/>
          </p:nvSpPr>
          <p:spPr>
            <a:xfrm>
              <a:off x="4868416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0" name="Ellipse 79"/>
          <p:cNvSpPr/>
          <p:nvPr/>
        </p:nvSpPr>
        <p:spPr>
          <a:xfrm>
            <a:off x="4355976" y="2132856"/>
            <a:ext cx="144016" cy="132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80"/>
          <p:cNvCxnSpPr/>
          <p:nvPr/>
        </p:nvCxnSpPr>
        <p:spPr>
          <a:xfrm flipH="1" flipV="1">
            <a:off x="2684552" y="800192"/>
            <a:ext cx="2327669" cy="1878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 flipV="1">
            <a:off x="4213165" y="364149"/>
            <a:ext cx="790883" cy="2529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>
          <a:xfrm flipV="1">
            <a:off x="3609608" y="263978"/>
            <a:ext cx="680920" cy="22379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 flipH="1" flipV="1">
            <a:off x="3203848" y="351677"/>
            <a:ext cx="1976014" cy="15711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 flipH="1" flipV="1">
            <a:off x="4096030" y="263978"/>
            <a:ext cx="1268058" cy="9918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 flipV="1">
            <a:off x="3033544" y="263978"/>
            <a:ext cx="489737" cy="18025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V="1">
            <a:off x="2426079" y="263978"/>
            <a:ext cx="417729" cy="13648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/>
          <p:cNvSpPr/>
          <p:nvPr/>
        </p:nvSpPr>
        <p:spPr>
          <a:xfrm>
            <a:off x="6917784" y="3284984"/>
            <a:ext cx="144016" cy="1321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/>
          <p:cNvSpPr/>
          <p:nvPr/>
        </p:nvSpPr>
        <p:spPr>
          <a:xfrm>
            <a:off x="7668344" y="3284984"/>
            <a:ext cx="144016" cy="1321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/>
          <p:cNvSpPr/>
          <p:nvPr/>
        </p:nvSpPr>
        <p:spPr>
          <a:xfrm>
            <a:off x="6156176" y="3284984"/>
            <a:ext cx="144016" cy="1321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/>
          <p:cNvSpPr/>
          <p:nvPr/>
        </p:nvSpPr>
        <p:spPr>
          <a:xfrm>
            <a:off x="5436096" y="3296816"/>
            <a:ext cx="144016" cy="1321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/>
          <p:cNvSpPr/>
          <p:nvPr/>
        </p:nvSpPr>
        <p:spPr>
          <a:xfrm>
            <a:off x="4716016" y="3284984"/>
            <a:ext cx="144016" cy="1321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5" name="Groupe 104"/>
          <p:cNvGrpSpPr/>
          <p:nvPr/>
        </p:nvGrpSpPr>
        <p:grpSpPr>
          <a:xfrm rot="8596894">
            <a:off x="2049334" y="4181083"/>
            <a:ext cx="3096344" cy="144016"/>
            <a:chOff x="4868416" y="3437384"/>
            <a:chExt cx="3096344" cy="144016"/>
          </a:xfrm>
          <a:solidFill>
            <a:srgbClr val="FFC000"/>
          </a:solidFill>
        </p:grpSpPr>
        <p:cxnSp>
          <p:nvCxnSpPr>
            <p:cNvPr id="106" name="Connecteur droit 105"/>
            <p:cNvCxnSpPr/>
            <p:nvPr/>
          </p:nvCxnSpPr>
          <p:spPr>
            <a:xfrm>
              <a:off x="4985023" y="3524632"/>
              <a:ext cx="2763713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Ellipse 106"/>
            <p:cNvSpPr/>
            <p:nvPr/>
          </p:nvSpPr>
          <p:spPr>
            <a:xfrm>
              <a:off x="5588496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6294871" y="3437384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7028656" y="3437384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7820744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4868416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2" name="Ellipse 111"/>
          <p:cNvSpPr/>
          <p:nvPr/>
        </p:nvSpPr>
        <p:spPr>
          <a:xfrm>
            <a:off x="4795158" y="761036"/>
            <a:ext cx="144016" cy="132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/>
          <p:cNvSpPr/>
          <p:nvPr/>
        </p:nvSpPr>
        <p:spPr>
          <a:xfrm>
            <a:off x="4572000" y="1412776"/>
            <a:ext cx="144016" cy="132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/>
          <p:cNvSpPr/>
          <p:nvPr/>
        </p:nvSpPr>
        <p:spPr>
          <a:xfrm>
            <a:off x="3779912" y="1712640"/>
            <a:ext cx="144016" cy="132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3995936" y="992560"/>
            <a:ext cx="144016" cy="132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3203848" y="1208584"/>
            <a:ext cx="144016" cy="132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4211960" y="344488"/>
            <a:ext cx="144016" cy="132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3419872" y="476672"/>
            <a:ext cx="144016" cy="132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/>
          <p:cNvSpPr/>
          <p:nvPr/>
        </p:nvSpPr>
        <p:spPr>
          <a:xfrm>
            <a:off x="2627784" y="704528"/>
            <a:ext cx="144016" cy="132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24" name="Connecteur droit 5123"/>
          <p:cNvCxnSpPr/>
          <p:nvPr/>
        </p:nvCxnSpPr>
        <p:spPr>
          <a:xfrm flipH="1">
            <a:off x="1763688" y="2940184"/>
            <a:ext cx="2360826" cy="182267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 flipH="1">
            <a:off x="1160036" y="2523266"/>
            <a:ext cx="2475860" cy="180087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 flipH="1">
            <a:off x="583972" y="2091218"/>
            <a:ext cx="2460422" cy="180111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 flipH="1">
            <a:off x="194752" y="1587162"/>
            <a:ext cx="2216810" cy="162581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6" name="Connecteur droit 5125"/>
          <p:cNvCxnSpPr>
            <a:stCxn id="107" idx="0"/>
          </p:cNvCxnSpPr>
          <p:nvPr/>
        </p:nvCxnSpPr>
        <p:spPr>
          <a:xfrm flipH="1" flipV="1">
            <a:off x="1763688" y="1881478"/>
            <a:ext cx="2475860" cy="196779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 flipH="1" flipV="1">
            <a:off x="1160036" y="2253289"/>
            <a:ext cx="2475860" cy="196779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 flipH="1" flipV="1">
            <a:off x="583972" y="2685337"/>
            <a:ext cx="2475860" cy="196779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/>
          <p:nvPr/>
        </p:nvCxnSpPr>
        <p:spPr>
          <a:xfrm flipH="1" flipV="1">
            <a:off x="0" y="3253602"/>
            <a:ext cx="2411760" cy="185516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/>
          <p:cNvSpPr/>
          <p:nvPr/>
        </p:nvSpPr>
        <p:spPr>
          <a:xfrm>
            <a:off x="3491880" y="3281576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/>
          <p:cNvSpPr/>
          <p:nvPr/>
        </p:nvSpPr>
        <p:spPr>
          <a:xfrm>
            <a:off x="2987824" y="2852936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2468528" y="2432720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/>
          <p:cNvSpPr/>
          <p:nvPr/>
        </p:nvSpPr>
        <p:spPr>
          <a:xfrm>
            <a:off x="1835696" y="1928664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/>
          <p:cNvSpPr/>
          <p:nvPr/>
        </p:nvSpPr>
        <p:spPr>
          <a:xfrm>
            <a:off x="2987824" y="3717032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/>
          <p:cNvSpPr/>
          <p:nvPr/>
        </p:nvSpPr>
        <p:spPr>
          <a:xfrm>
            <a:off x="2483768" y="3284984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/>
          <p:cNvSpPr/>
          <p:nvPr/>
        </p:nvSpPr>
        <p:spPr>
          <a:xfrm>
            <a:off x="1907704" y="2811408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/>
          <p:cNvSpPr/>
          <p:nvPr/>
        </p:nvSpPr>
        <p:spPr>
          <a:xfrm>
            <a:off x="1259632" y="2345472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5" name="Ellipse 144"/>
          <p:cNvSpPr/>
          <p:nvPr/>
        </p:nvSpPr>
        <p:spPr>
          <a:xfrm>
            <a:off x="683568" y="2762280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/>
          <p:cNvSpPr/>
          <p:nvPr/>
        </p:nvSpPr>
        <p:spPr>
          <a:xfrm>
            <a:off x="1331640" y="3224808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/>
          <p:cNvSpPr/>
          <p:nvPr/>
        </p:nvSpPr>
        <p:spPr>
          <a:xfrm>
            <a:off x="1907704" y="3728864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/>
          <p:cNvSpPr/>
          <p:nvPr/>
        </p:nvSpPr>
        <p:spPr>
          <a:xfrm>
            <a:off x="2427000" y="4160912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1835696" y="4664968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/>
          <p:cNvSpPr/>
          <p:nvPr/>
        </p:nvSpPr>
        <p:spPr>
          <a:xfrm>
            <a:off x="1244392" y="4179560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/>
          <p:cNvSpPr/>
          <p:nvPr/>
        </p:nvSpPr>
        <p:spPr>
          <a:xfrm>
            <a:off x="683568" y="3717032"/>
            <a:ext cx="144016" cy="1321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2" name="Groupe 151"/>
          <p:cNvGrpSpPr/>
          <p:nvPr/>
        </p:nvGrpSpPr>
        <p:grpSpPr>
          <a:xfrm rot="4198967">
            <a:off x="3722370" y="4686008"/>
            <a:ext cx="3096344" cy="144016"/>
            <a:chOff x="4868416" y="3437384"/>
            <a:chExt cx="3096344" cy="144016"/>
          </a:xfrm>
          <a:solidFill>
            <a:srgbClr val="FFC000"/>
          </a:solidFill>
        </p:grpSpPr>
        <p:cxnSp>
          <p:nvCxnSpPr>
            <p:cNvPr id="153" name="Connecteur droit 152"/>
            <p:cNvCxnSpPr/>
            <p:nvPr/>
          </p:nvCxnSpPr>
          <p:spPr>
            <a:xfrm>
              <a:off x="4985023" y="3524632"/>
              <a:ext cx="2763713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Ellipse 153"/>
            <p:cNvSpPr/>
            <p:nvPr/>
          </p:nvSpPr>
          <p:spPr>
            <a:xfrm>
              <a:off x="5588496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6294871" y="3437384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155"/>
            <p:cNvSpPr/>
            <p:nvPr/>
          </p:nvSpPr>
          <p:spPr>
            <a:xfrm>
              <a:off x="7028656" y="3437384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156"/>
            <p:cNvSpPr/>
            <p:nvPr/>
          </p:nvSpPr>
          <p:spPr>
            <a:xfrm>
              <a:off x="7820744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157"/>
            <p:cNvSpPr/>
            <p:nvPr/>
          </p:nvSpPr>
          <p:spPr>
            <a:xfrm>
              <a:off x="4868416" y="3449216"/>
              <a:ext cx="144016" cy="13218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135" name="Connecteur droit 5134"/>
          <p:cNvCxnSpPr>
            <a:stCxn id="154" idx="4"/>
          </p:cNvCxnSpPr>
          <p:nvPr/>
        </p:nvCxnSpPr>
        <p:spPr>
          <a:xfrm flipH="1">
            <a:off x="2405701" y="4072255"/>
            <a:ext cx="2538374" cy="1877025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/>
          <p:cNvCxnSpPr/>
          <p:nvPr/>
        </p:nvCxnSpPr>
        <p:spPr>
          <a:xfrm flipH="1">
            <a:off x="2771800" y="4653136"/>
            <a:ext cx="2520281" cy="187220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/>
          <p:cNvCxnSpPr/>
          <p:nvPr/>
        </p:nvCxnSpPr>
        <p:spPr>
          <a:xfrm flipH="1">
            <a:off x="3995936" y="5373216"/>
            <a:ext cx="1512169" cy="115212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163"/>
          <p:cNvCxnSpPr/>
          <p:nvPr/>
        </p:nvCxnSpPr>
        <p:spPr>
          <a:xfrm flipH="1">
            <a:off x="4983284" y="6165304"/>
            <a:ext cx="756086" cy="576064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9" name="Connecteur droit 5138"/>
          <p:cNvCxnSpPr>
            <a:stCxn id="107" idx="0"/>
          </p:cNvCxnSpPr>
          <p:nvPr/>
        </p:nvCxnSpPr>
        <p:spPr>
          <a:xfrm>
            <a:off x="4239548" y="3849277"/>
            <a:ext cx="999659" cy="289209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/>
          <p:cNvCxnSpPr/>
          <p:nvPr/>
        </p:nvCxnSpPr>
        <p:spPr>
          <a:xfrm>
            <a:off x="3644349" y="4209317"/>
            <a:ext cx="783635" cy="2244019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/>
          <p:cNvCxnSpPr/>
          <p:nvPr/>
        </p:nvCxnSpPr>
        <p:spPr>
          <a:xfrm>
            <a:off x="3068285" y="4653136"/>
            <a:ext cx="649494" cy="180020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2410338" y="5157192"/>
            <a:ext cx="433470" cy="1296144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/>
          <p:cNvSpPr/>
          <p:nvPr/>
        </p:nvSpPr>
        <p:spPr>
          <a:xfrm>
            <a:off x="4397504" y="4433704"/>
            <a:ext cx="144016" cy="1321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/>
          <p:cNvSpPr/>
          <p:nvPr/>
        </p:nvSpPr>
        <p:spPr>
          <a:xfrm>
            <a:off x="4644008" y="5081776"/>
            <a:ext cx="144016" cy="1321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4860032" y="5745088"/>
            <a:ext cx="144016" cy="1321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3779912" y="4808984"/>
            <a:ext cx="144016" cy="1321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4067944" y="5457056"/>
            <a:ext cx="144016" cy="1321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/>
          <p:cNvSpPr/>
          <p:nvPr/>
        </p:nvSpPr>
        <p:spPr>
          <a:xfrm>
            <a:off x="4283968" y="6177136"/>
            <a:ext cx="144016" cy="1321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183" name="Ellipse 182"/>
          <p:cNvSpPr/>
          <p:nvPr/>
        </p:nvSpPr>
        <p:spPr>
          <a:xfrm>
            <a:off x="3491880" y="5877272"/>
            <a:ext cx="144016" cy="1321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/>
          <p:cNvSpPr/>
          <p:nvPr/>
        </p:nvSpPr>
        <p:spPr>
          <a:xfrm>
            <a:off x="3275856" y="5229200"/>
            <a:ext cx="144016" cy="1321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/>
          <p:cNvSpPr/>
          <p:nvPr/>
        </p:nvSpPr>
        <p:spPr>
          <a:xfrm>
            <a:off x="2555776" y="5745088"/>
            <a:ext cx="144016" cy="1321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/>
          <p:cNvSpPr/>
          <p:nvPr/>
        </p:nvSpPr>
        <p:spPr>
          <a:xfrm>
            <a:off x="2771800" y="6393160"/>
            <a:ext cx="144016" cy="1321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47" name="Connecteur droit 5146"/>
          <p:cNvCxnSpPr/>
          <p:nvPr/>
        </p:nvCxnSpPr>
        <p:spPr>
          <a:xfrm>
            <a:off x="5016083" y="4035544"/>
            <a:ext cx="2940293" cy="36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>
          <a:xfrm>
            <a:off x="5304115" y="4725144"/>
            <a:ext cx="2940293" cy="36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/>
          <p:cNvCxnSpPr/>
          <p:nvPr/>
        </p:nvCxnSpPr>
        <p:spPr>
          <a:xfrm>
            <a:off x="5520139" y="5408513"/>
            <a:ext cx="2940293" cy="36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/>
          <p:cNvCxnSpPr/>
          <p:nvPr/>
        </p:nvCxnSpPr>
        <p:spPr>
          <a:xfrm>
            <a:off x="5808171" y="6154881"/>
            <a:ext cx="2940293" cy="36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0" name="Connecteur droit 5149"/>
          <p:cNvCxnSpPr/>
          <p:nvPr/>
        </p:nvCxnSpPr>
        <p:spPr>
          <a:xfrm>
            <a:off x="5508104" y="3362908"/>
            <a:ext cx="1051581" cy="3090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/>
          <p:cNvCxnSpPr/>
          <p:nvPr/>
        </p:nvCxnSpPr>
        <p:spPr>
          <a:xfrm>
            <a:off x="6228184" y="3356992"/>
            <a:ext cx="1051581" cy="3090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/>
          <p:cNvCxnSpPr/>
          <p:nvPr/>
        </p:nvCxnSpPr>
        <p:spPr>
          <a:xfrm>
            <a:off x="6976803" y="3356992"/>
            <a:ext cx="1051581" cy="3090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/>
          <p:cNvCxnSpPr/>
          <p:nvPr/>
        </p:nvCxnSpPr>
        <p:spPr>
          <a:xfrm>
            <a:off x="7768891" y="3356992"/>
            <a:ext cx="1051581" cy="3090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Ellipse 199"/>
          <p:cNvSpPr/>
          <p:nvPr/>
        </p:nvSpPr>
        <p:spPr>
          <a:xfrm>
            <a:off x="8460432" y="5337212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2" name="Ellipse 201"/>
          <p:cNvSpPr/>
          <p:nvPr/>
        </p:nvSpPr>
        <p:spPr>
          <a:xfrm>
            <a:off x="8189085" y="4635134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3" name="Ellipse 202"/>
          <p:cNvSpPr/>
          <p:nvPr/>
        </p:nvSpPr>
        <p:spPr>
          <a:xfrm>
            <a:off x="8676456" y="6057292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4" name="Ellipse 203"/>
          <p:cNvSpPr/>
          <p:nvPr/>
        </p:nvSpPr>
        <p:spPr>
          <a:xfrm>
            <a:off x="7884368" y="6093296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5" name="Ellipse 204"/>
          <p:cNvSpPr/>
          <p:nvPr/>
        </p:nvSpPr>
        <p:spPr>
          <a:xfrm>
            <a:off x="7164288" y="6093296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6" name="Ellipse 205"/>
          <p:cNvSpPr/>
          <p:nvPr/>
        </p:nvSpPr>
        <p:spPr>
          <a:xfrm>
            <a:off x="6372200" y="6057292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7" name="Ellipse 206"/>
          <p:cNvSpPr/>
          <p:nvPr/>
        </p:nvSpPr>
        <p:spPr>
          <a:xfrm>
            <a:off x="6156176" y="5337212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8" name="Ellipse 207"/>
          <p:cNvSpPr/>
          <p:nvPr/>
        </p:nvSpPr>
        <p:spPr>
          <a:xfrm>
            <a:off x="6876256" y="5337212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9" name="Ellipse 208"/>
          <p:cNvSpPr/>
          <p:nvPr/>
        </p:nvSpPr>
        <p:spPr>
          <a:xfrm>
            <a:off x="7668344" y="5337212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0" name="Ellipse 209"/>
          <p:cNvSpPr/>
          <p:nvPr/>
        </p:nvSpPr>
        <p:spPr>
          <a:xfrm>
            <a:off x="7426032" y="4653136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1" name="Ellipse 210"/>
          <p:cNvSpPr/>
          <p:nvPr/>
        </p:nvSpPr>
        <p:spPr>
          <a:xfrm>
            <a:off x="6660232" y="4653136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2" name="Ellipse 211"/>
          <p:cNvSpPr/>
          <p:nvPr/>
        </p:nvSpPr>
        <p:spPr>
          <a:xfrm>
            <a:off x="5940152" y="4653136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3" name="Ellipse 212"/>
          <p:cNvSpPr/>
          <p:nvPr/>
        </p:nvSpPr>
        <p:spPr>
          <a:xfrm>
            <a:off x="5652120" y="3969060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4" name="Ellipse 213"/>
          <p:cNvSpPr/>
          <p:nvPr/>
        </p:nvSpPr>
        <p:spPr>
          <a:xfrm>
            <a:off x="6387440" y="3969060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5" name="Ellipse 214"/>
          <p:cNvSpPr/>
          <p:nvPr/>
        </p:nvSpPr>
        <p:spPr>
          <a:xfrm>
            <a:off x="7164288" y="3969060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6" name="Ellipse 215"/>
          <p:cNvSpPr/>
          <p:nvPr/>
        </p:nvSpPr>
        <p:spPr>
          <a:xfrm>
            <a:off x="7956376" y="3969060"/>
            <a:ext cx="144016" cy="1800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43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6877" y="404664"/>
            <a:ext cx="8229600" cy="1143000"/>
          </a:xfrm>
        </p:spPr>
        <p:txBody>
          <a:bodyPr/>
          <a:lstStyle/>
          <a:p>
            <a:r>
              <a:rPr lang="fr-FR" dirty="0" err="1" smtClean="0"/>
              <a:t>Shechtman</a:t>
            </a:r>
            <a:r>
              <a:rPr lang="fr-FR" dirty="0" smtClean="0"/>
              <a:t> avait raison!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35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87" y="1556792"/>
            <a:ext cx="3672408" cy="366284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67744" y="5400704"/>
            <a:ext cx="4531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Microscopie électronique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91678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preuve indiscutable:  </a:t>
            </a:r>
            <a:br>
              <a:rPr lang="fr-FR" dirty="0" smtClean="0"/>
            </a:br>
            <a:r>
              <a:rPr lang="fr-FR" dirty="0" smtClean="0"/>
              <a:t>la Diffraction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36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928158"/>
              </p:ext>
            </p:extLst>
          </p:nvPr>
        </p:nvGraphicFramePr>
        <p:xfrm>
          <a:off x="4895300" y="1904130"/>
          <a:ext cx="3709148" cy="2965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Acrobat Document" r:id="rId3" imgW="1028583" imgH="822758" progId="AcroExch.Document.7">
                  <p:embed/>
                </p:oleObj>
              </mc:Choice>
              <mc:Fallback>
                <p:oleObj name="Acrobat Document" r:id="rId3" imgW="1028583" imgH="82275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5300" y="1904130"/>
                        <a:ext cx="3709148" cy="2965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91" name="Picture 75" descr="http://archimede.bibl.ulaval.ca/archimede/fichiers/24689/24689_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04131"/>
            <a:ext cx="4120753" cy="296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88568" y="6453336"/>
            <a:ext cx="2895600" cy="365125"/>
          </a:xfrm>
        </p:spPr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22729" y="6462355"/>
            <a:ext cx="2133600" cy="365125"/>
          </a:xfrm>
        </p:spPr>
        <p:txBody>
          <a:bodyPr/>
          <a:lstStyle/>
          <a:p>
            <a:fld id="{CA312B42-3C02-4F8D-8694-A8E7D130F558}" type="slidenum">
              <a:rPr lang="fr-FR" smtClean="0"/>
              <a:t>37</a:t>
            </a:fld>
            <a:endParaRPr lang="fr-FR"/>
          </a:p>
        </p:txBody>
      </p:sp>
      <p:pic>
        <p:nvPicPr>
          <p:cNvPr id="13316" name="Picture 4" descr="http://sato.issp.u-tokyo.ac.jp/ibuka/penrose_files/diffra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72269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ato.issp.u-tokyo.ac.jp/ibuka/penrose_files/penro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00" y="688544"/>
            <a:ext cx="57606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5898" y="153750"/>
            <a:ext cx="5972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http://sato.issp.u-tokyo.ac.jp/ibuka/penrose.html</a:t>
            </a:r>
          </a:p>
        </p:txBody>
      </p:sp>
      <p:grpSp>
        <p:nvGrpSpPr>
          <p:cNvPr id="13324" name="Groupe 13323"/>
          <p:cNvGrpSpPr/>
          <p:nvPr/>
        </p:nvGrpSpPr>
        <p:grpSpPr>
          <a:xfrm>
            <a:off x="402400" y="692696"/>
            <a:ext cx="5609760" cy="5692784"/>
            <a:chOff x="402400" y="688544"/>
            <a:chExt cx="5609760" cy="5692784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6012160" y="2869076"/>
              <a:ext cx="0" cy="17531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5106536" y="1401208"/>
              <a:ext cx="905624" cy="14678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>
              <a:off x="4909128" y="4542176"/>
              <a:ext cx="1103032" cy="14071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23" name="Groupe 13322"/>
            <p:cNvGrpSpPr/>
            <p:nvPr/>
          </p:nvGrpSpPr>
          <p:grpSpPr>
            <a:xfrm>
              <a:off x="402400" y="688544"/>
              <a:ext cx="4745664" cy="5692784"/>
              <a:chOff x="330392" y="476672"/>
              <a:chExt cx="4745664" cy="5692784"/>
            </a:xfrm>
          </p:grpSpPr>
          <p:cxnSp>
            <p:nvCxnSpPr>
              <p:cNvPr id="8" name="Connecteur droit 7"/>
              <p:cNvCxnSpPr/>
              <p:nvPr/>
            </p:nvCxnSpPr>
            <p:spPr>
              <a:xfrm>
                <a:off x="330392" y="2376264"/>
                <a:ext cx="37232" cy="17728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 flipH="1">
                <a:off x="349008" y="864096"/>
                <a:ext cx="1198656" cy="151216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flipH="1">
                <a:off x="1557904" y="476672"/>
                <a:ext cx="1825964" cy="36900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 flipH="1" flipV="1">
                <a:off x="3411872" y="476672"/>
                <a:ext cx="1664184" cy="67545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flipH="1" flipV="1">
                <a:off x="1394912" y="5593392"/>
                <a:ext cx="1592912" cy="57606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>
                <a:off x="367624" y="4149080"/>
                <a:ext cx="1005544" cy="144016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/>
              <p:cNvCxnSpPr/>
              <p:nvPr/>
            </p:nvCxnSpPr>
            <p:spPr>
              <a:xfrm flipH="1">
                <a:off x="2987824" y="5700200"/>
                <a:ext cx="1890824" cy="46510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042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38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051720" y="836712"/>
            <a:ext cx="6766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Comic Sans MS" pitchFamily="66" charset="0"/>
              </a:rPr>
              <a:t>International Union of </a:t>
            </a:r>
            <a:r>
              <a:rPr lang="fr-FR" sz="2800" dirty="0" err="1" smtClean="0">
                <a:latin typeface="Comic Sans MS" pitchFamily="66" charset="0"/>
              </a:rPr>
              <a:t>Crystallography</a:t>
            </a:r>
            <a:r>
              <a:rPr lang="fr-FR" sz="2800" dirty="0" smtClean="0">
                <a:latin typeface="Comic Sans MS" pitchFamily="66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17192" y="1916832"/>
            <a:ext cx="86044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FF0000"/>
                </a:solidFill>
                <a:latin typeface="Comic Sans MS" pitchFamily="66" charset="0"/>
              </a:rPr>
              <a:t>Avant 1993</a:t>
            </a:r>
            <a:r>
              <a:rPr lang="fr-FR" sz="2000" dirty="0" smtClean="0">
                <a:latin typeface="Comic Sans MS" pitchFamily="66" charset="0"/>
              </a:rPr>
              <a:t>: A </a:t>
            </a:r>
            <a:r>
              <a:rPr lang="fr-FR" sz="2000" dirty="0" err="1" smtClean="0">
                <a:latin typeface="Comic Sans MS" pitchFamily="66" charset="0"/>
              </a:rPr>
              <a:t>crystal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is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a </a:t>
            </a:r>
            <a:r>
              <a:rPr lang="en-US" sz="2000" dirty="0">
                <a:latin typeface="Comic Sans MS" pitchFamily="66" charset="0"/>
              </a:rPr>
              <a:t>substance in which the constituent atoms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>
                <a:latin typeface="Comic Sans MS" pitchFamily="66" charset="0"/>
              </a:rPr>
              <a:t>molecules</a:t>
            </a:r>
            <a:r>
              <a:rPr lang="en-US" sz="2000" dirty="0" smtClean="0">
                <a:latin typeface="Comic Sans MS" pitchFamily="66" charset="0"/>
              </a:rPr>
              <a:t>,  </a:t>
            </a:r>
            <a:r>
              <a:rPr lang="en-US" sz="2000" dirty="0">
                <a:latin typeface="Comic Sans MS" pitchFamily="66" charset="0"/>
              </a:rPr>
              <a:t>or ions are packed </a:t>
            </a:r>
            <a:r>
              <a:rPr lang="en-US" sz="2000" dirty="0" smtClean="0">
                <a:latin typeface="Comic Sans MS" pitchFamily="66" charset="0"/>
              </a:rPr>
              <a:t>in </a:t>
            </a:r>
            <a:r>
              <a:rPr lang="en-US" sz="2000" dirty="0">
                <a:latin typeface="Comic Sans MS" pitchFamily="66" charset="0"/>
              </a:rPr>
              <a:t>a regularly ordered, repeating three-dimensional </a:t>
            </a:r>
            <a:r>
              <a:rPr lang="en-US" sz="2000" dirty="0" smtClean="0">
                <a:latin typeface="Comic Sans MS" pitchFamily="66" charset="0"/>
              </a:rPr>
              <a:t>pattern.</a:t>
            </a:r>
          </a:p>
          <a:p>
            <a:pPr algn="just"/>
            <a:endParaRPr lang="en-US" sz="800" dirty="0" smtClean="0">
              <a:latin typeface="Comic Sans MS" pitchFamily="66" charset="0"/>
            </a:endParaRPr>
          </a:p>
          <a:p>
            <a:pPr algn="just"/>
            <a:r>
              <a:rPr lang="fr-FR" sz="2000" i="1" dirty="0" smtClean="0">
                <a:latin typeface="Comic Sans MS" pitchFamily="66" charset="0"/>
              </a:rPr>
              <a:t>Un cristal est une substance dans laquelle les constituants (atomes, ions, molécules) sont arrangés de façon régulière et répétitive dans un réseau tridimensionnel.                                 </a:t>
            </a:r>
          </a:p>
          <a:p>
            <a:pPr algn="ctr"/>
            <a:endParaRPr lang="fr-FR" sz="2000" dirty="0" smtClean="0">
              <a:latin typeface="Comic Sans MS" pitchFamily="66" charset="0"/>
            </a:endParaRPr>
          </a:p>
          <a:p>
            <a:pPr algn="just"/>
            <a:r>
              <a:rPr lang="fr-FR" sz="2000" dirty="0" smtClean="0">
                <a:solidFill>
                  <a:srgbClr val="FF0000"/>
                </a:solidFill>
                <a:latin typeface="Comic Sans MS" pitchFamily="66" charset="0"/>
              </a:rPr>
              <a:t>Après 1993 </a:t>
            </a:r>
            <a:r>
              <a:rPr lang="fr-FR" sz="2000" dirty="0" smtClean="0">
                <a:latin typeface="Comic Sans MS" pitchFamily="66" charset="0"/>
              </a:rPr>
              <a:t>: A </a:t>
            </a:r>
            <a:r>
              <a:rPr lang="fr-FR" sz="2000" dirty="0" err="1" smtClean="0">
                <a:latin typeface="Comic Sans MS" pitchFamily="66" charset="0"/>
              </a:rPr>
              <a:t>crystal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is</a:t>
            </a:r>
            <a:r>
              <a:rPr lang="fr-FR" sz="2000" dirty="0" smtClean="0">
                <a:latin typeface="Comic Sans MS" pitchFamily="66" charset="0"/>
              </a:rPr>
              <a:t> a </a:t>
            </a:r>
            <a:r>
              <a:rPr lang="fr-FR" sz="2000" dirty="0" err="1" smtClean="0">
                <a:latin typeface="Comic Sans MS" pitchFamily="66" charset="0"/>
              </a:rPr>
              <a:t>solid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producing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discrete</a:t>
            </a:r>
            <a:r>
              <a:rPr lang="fr-FR" sz="2000" dirty="0" smtClean="0">
                <a:latin typeface="Comic Sans MS" pitchFamily="66" charset="0"/>
              </a:rPr>
              <a:t> X-ray diffraction pattern</a:t>
            </a:r>
            <a:r>
              <a:rPr lang="fr-FR" sz="2000" dirty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where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its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ordering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can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be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either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periodic</a:t>
            </a:r>
            <a:r>
              <a:rPr lang="fr-FR" sz="2000" dirty="0" smtClean="0">
                <a:latin typeface="Comic Sans MS" pitchFamily="66" charset="0"/>
              </a:rPr>
              <a:t> or </a:t>
            </a:r>
            <a:r>
              <a:rPr lang="fr-FR" sz="2000" dirty="0" err="1" smtClean="0">
                <a:latin typeface="Comic Sans MS" pitchFamily="66" charset="0"/>
              </a:rPr>
              <a:t>aperiodic</a:t>
            </a:r>
            <a:r>
              <a:rPr lang="fr-FR" sz="2000" dirty="0">
                <a:latin typeface="Comic Sans MS" pitchFamily="66" charset="0"/>
              </a:rPr>
              <a:t>.</a:t>
            </a:r>
            <a:endParaRPr lang="fr-FR" sz="2000" dirty="0" smtClean="0">
              <a:latin typeface="Comic Sans MS" pitchFamily="66" charset="0"/>
            </a:endParaRPr>
          </a:p>
          <a:p>
            <a:pPr algn="just"/>
            <a:endParaRPr lang="fr-FR" sz="800" dirty="0" smtClean="0">
              <a:latin typeface="Comic Sans MS" pitchFamily="66" charset="0"/>
            </a:endParaRPr>
          </a:p>
          <a:p>
            <a:pPr algn="just"/>
            <a:r>
              <a:rPr lang="fr-FR" sz="2000" i="1" dirty="0" smtClean="0">
                <a:latin typeface="Comic Sans MS" pitchFamily="66" charset="0"/>
              </a:rPr>
              <a:t>Un cristal est un solide produisant une figure de diffraction de rayons X  faite de taches et dont l’arrangement peut être périodique ou  non périodique.</a:t>
            </a:r>
            <a:endParaRPr lang="fr-FR" sz="2000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39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911225" y="431870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Mosquée du Shah, Ispahan, 1629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0244" name="Picture 4" descr="http://upload.wikimedia.org/wikipedia/commons/thumb/5/52/RogerPenroseTileTAMU2010.jpg/250px-RogerPenroseTileTAMU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2" y="2744649"/>
            <a:ext cx="2283336" cy="269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23528" y="5525537"/>
            <a:ext cx="4828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R. </a:t>
            </a:r>
            <a:r>
              <a:rPr lang="fr-FR" dirty="0" err="1" smtClean="0">
                <a:solidFill>
                  <a:srgbClr val="002060"/>
                </a:solidFill>
              </a:rPr>
              <a:t>Penrose</a:t>
            </a:r>
            <a:r>
              <a:rPr lang="fr-FR" dirty="0" smtClean="0">
                <a:solidFill>
                  <a:srgbClr val="002060"/>
                </a:solidFill>
              </a:rPr>
              <a:t> (1931-)  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Institute </a:t>
            </a:r>
            <a:r>
              <a:rPr lang="en-US" dirty="0">
                <a:solidFill>
                  <a:srgbClr val="002060"/>
                </a:solidFill>
              </a:rPr>
              <a:t>for Fundamental Physics and Astronomy</a:t>
            </a:r>
            <a:r>
              <a:rPr lang="en-US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Texas A&amp;M University,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72816"/>
            <a:ext cx="2375100" cy="313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372200" y="5168741"/>
            <a:ext cx="2380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002060"/>
                </a:solidFill>
              </a:rPr>
              <a:t>Ravensbourne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College</a:t>
            </a:r>
            <a:r>
              <a:rPr lang="fr-FR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Greenwich 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0242" name="Picture 2" descr="On this panel in the Shah Mosque in Isfahan, Iran, ten-pointed stars—none of them shown completely —anchor the edges of a pattern in which four of the five girih shapes can be found. Both the stars and the scallop-edged hexagons are placed according to an underlying design of still more decagons and pentagons. The stars’ incompleteness reminds the viewer that the pattern actually extends into infinit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03028"/>
            <a:ext cx="3384376" cy="255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6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La Bague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4</a:t>
            </a:fld>
            <a:endParaRPr lang="fr-FR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4581128" cy="343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40</a:t>
            </a:fld>
            <a:endParaRPr lang="fr-FR"/>
          </a:p>
        </p:txBody>
      </p:sp>
      <p:pic>
        <p:nvPicPr>
          <p:cNvPr id="11268" name="Picture 4" descr="https://encrypted-tbn1.gstatic.com/images?q=tbn:ANd9GcQ2n_P-mSIgsKSQCsKPvGKYBGPqmPD6LZFUtpRmoDXvoGqGHipJP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78" y="3068960"/>
            <a:ext cx="2946602" cy="24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mages.satyacenter.com/item_files/product_5926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02" y="3013679"/>
            <a:ext cx="2589616" cy="258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700733" y="5513462"/>
            <a:ext cx="450475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 </a:t>
            </a:r>
            <a:r>
              <a:rPr lang="fr-FR" sz="2400" b="1" dirty="0" smtClean="0">
                <a:latin typeface="Comic Sans MS" pitchFamily="66" charset="0"/>
              </a:rPr>
              <a:t>Pour quand</a:t>
            </a:r>
          </a:p>
          <a:p>
            <a:pPr algn="ctr"/>
            <a:r>
              <a:rPr lang="fr-FR" sz="2400" b="1" dirty="0" smtClean="0">
                <a:latin typeface="Comic Sans MS" pitchFamily="66" charset="0"/>
              </a:rPr>
              <a:t> une bague en </a:t>
            </a:r>
            <a:r>
              <a:rPr lang="fr-FR" sz="2400" b="1" dirty="0" err="1" smtClean="0">
                <a:latin typeface="Comic Sans MS" pitchFamily="66" charset="0"/>
              </a:rPr>
              <a:t>quasicristal</a:t>
            </a:r>
            <a:r>
              <a:rPr lang="fr-FR" sz="2400" b="1" dirty="0" smtClean="0">
                <a:latin typeface="Comic Sans MS" pitchFamily="66" charset="0"/>
              </a:rPr>
              <a:t> ? 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4283968" y="4308487"/>
            <a:ext cx="1080120" cy="4465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494452" y="3108158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 smtClean="0">
                <a:solidFill>
                  <a:srgbClr val="7030A0"/>
                </a:solidFill>
              </a:rPr>
              <a:t>?</a:t>
            </a:r>
            <a:endParaRPr lang="fr-FR" sz="7200" dirty="0">
              <a:solidFill>
                <a:srgbClr val="7030A0"/>
              </a:solidFill>
            </a:endParaRPr>
          </a:p>
        </p:txBody>
      </p:sp>
      <p:pic>
        <p:nvPicPr>
          <p:cNvPr id="11272" name="Picture 8" descr="http://www.sidewaysthoughts.com/blog/wp-content/uploads/2012/09/diamonds-are-forever-poster01-710x5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29" y="116632"/>
            <a:ext cx="3663314" cy="274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357392" cy="1143000"/>
          </a:xfrm>
        </p:spPr>
        <p:txBody>
          <a:bodyPr/>
          <a:lstStyle/>
          <a:p>
            <a:r>
              <a:rPr lang="fr-FR" dirty="0" smtClean="0"/>
              <a:t>Pour vous!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41</a:t>
            </a:fld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9176" y="-568817"/>
            <a:ext cx="3753449" cy="800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86673" y="5589240"/>
            <a:ext cx="839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Comic Sans MS" pitchFamily="66" charset="0"/>
              </a:rPr>
              <a:t>MERCI DE RENDRE LES JEUX EN SORTANT </a:t>
            </a:r>
            <a:endParaRPr lang="fr-FR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2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42</a:t>
            </a:fld>
            <a:endParaRPr lang="fr-FR"/>
          </a:p>
        </p:txBody>
      </p:sp>
      <p:pic>
        <p:nvPicPr>
          <p:cNvPr id="10242" name="Picture 2" descr="http://upload.wikimedia.org/wikipedia/commons/a/ab/Cuboctahedr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108155" y="5428084"/>
            <a:ext cx="2334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latin typeface="Comic Sans MS" pitchFamily="66" charset="0"/>
              </a:rPr>
              <a:t>Cuboctaèdre</a:t>
            </a:r>
            <a:endParaRPr lang="fr-FR" sz="2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Icosaèdre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75420" y="2061517"/>
            <a:ext cx="6285384" cy="322981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45186" y="6237312"/>
            <a:ext cx="2895600" cy="365125"/>
          </a:xfrm>
        </p:spPr>
        <p:txBody>
          <a:bodyPr/>
          <a:lstStyle/>
          <a:p>
            <a:r>
              <a:rPr lang="fr-FR" dirty="0" smtClean="0"/>
              <a:t>Fête de la Science 2014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5</a:t>
            </a:fld>
            <a:endParaRPr lang="fr-FR"/>
          </a:p>
        </p:txBody>
      </p:sp>
      <p:pic>
        <p:nvPicPr>
          <p:cNvPr id="5122" name="Picture 2" descr="D:\Users\pansu\Desktop\Icosahedr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2942456" cy="29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pansu\Desktop\Ikosaeder-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264413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396258" y="1124744"/>
            <a:ext cx="2329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Comic Sans MS" pitchFamily="66" charset="0"/>
              </a:rPr>
              <a:t>ICOSAEDRE</a:t>
            </a:r>
            <a:endParaRPr lang="fr-FR" sz="2800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49874" y="5536862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FACES: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47664" y="5517232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SOMMETS: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09197" y="5517232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Comic Sans MS" pitchFamily="66" charset="0"/>
              </a:rPr>
              <a:t>ARETES: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93025" y="5477162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12</a:t>
            </a:r>
            <a:endParaRPr lang="fr-FR" sz="2000" b="1" dirty="0"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32040" y="5477162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20</a:t>
            </a:r>
            <a:endParaRPr lang="fr-FR" sz="2000" b="1" dirty="0">
              <a:latin typeface="Comic Sans MS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18182" y="5477162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omic Sans MS" pitchFamily="66" charset="0"/>
              </a:rPr>
              <a:t>30</a:t>
            </a:r>
            <a:endParaRPr lang="fr-FR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6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312738"/>
            <a:ext cx="5969556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Facettes - &gt; Cristal?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6</a:t>
            </a:fld>
            <a:endParaRPr lang="fr-FR"/>
          </a:p>
        </p:txBody>
      </p:sp>
      <p:pic>
        <p:nvPicPr>
          <p:cNvPr id="10242" name="Picture 2" descr="Crystal Salt (Cristal de sel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6" y="3829525"/>
            <a:ext cx="257175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95078" y="5867980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Sel</a:t>
            </a:r>
            <a:endParaRPr lang="fr-FR" dirty="0"/>
          </a:p>
        </p:txBody>
      </p:sp>
      <p:pic>
        <p:nvPicPr>
          <p:cNvPr id="10244" name="Picture 4" descr="Cristaux de suc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3778333"/>
            <a:ext cx="2882473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923928" y="5867980"/>
            <a:ext cx="70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Sucre</a:t>
            </a:r>
            <a:endParaRPr lang="fr-FR" dirty="0"/>
          </a:p>
        </p:txBody>
      </p:sp>
      <p:pic>
        <p:nvPicPr>
          <p:cNvPr id="10246" name="Picture 6" descr="https://encrypted-tbn1.gstatic.com/images?q=tbn:ANd9GcRPmERyfUPUHuUi2LR4HcmPtM3-TA7FJ9SZRM8o4bwkLXT6lTZ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89131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128284" y="5939988"/>
            <a:ext cx="156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Glace ou neige</a:t>
            </a:r>
            <a:endParaRPr lang="fr-FR" dirty="0"/>
          </a:p>
        </p:txBody>
      </p:sp>
      <p:sp>
        <p:nvSpPr>
          <p:cNvPr id="3" name="AutoShape 2" descr="data:image/jpeg;base64,/9j/4AAQSkZJRgABAQAAAQABAAD/2wCEAAkGBxQQEhUUEhQUFBQUFBQUFBQUFBUUFRQVFBQWFhQUFRQYHCggGBolHBQUITEhJSkrLi4uFx8zODQsNygtLisBCgoKDgwOFA8QFCwcFBksLCwsLCwsNyssLCwsLCssNywsKywsNzcsLDcsKys3LCs3LCsrNywrKysrKysrKysrK//AABEIANMA7wMBIgACEQEDEQH/xAAcAAACAwEBAQEAAAAAAAAAAAABAgAEBQMGBwj/xABAEAACAQIDBQQIAwYEBwAAAAAAAQIDEQQhMQUSQVFhInGRoQYTMoGxwdHwQmJyFCMzUpKyBxWi4RZjgqPCw/H/xAAWAQEBAQAAAAAAAAAAAAAAAAAAAQL/xAAaEQEBAQADAQAAAAAAAAAAAAAAARESITFB/9oADAMBAAIRAxEAPwD1oyYqQ6NIZMNxRkA6GTECmA9xkzmmFAdkFM5XCmB2uE5JjXAcNxN/nl5Cqquvh9SjsmG4kZZPJvK6XF24d/DUbDS31dxnDhae63f/AKZNeZNDDJj+o5Ne9NfUEqTWqy56ooiYUxUFEDDIQKZQ4bC3CBLBQQgCwwBrCIhApEsO1eXQ4qQ0SA2IkFDIAIZESJYAoZICYQGsFEQUgCU8dj40sna/L6ljE1fVwlJ/hTf0Pmu19sS9YpT0kt5Z52z4dyXiLVese1Lu8mm8u5dyGoYtwhJwU60t5dmVTOzebvLLjp9rxktrq14py/U7LqsipU22429W6kJK+85zjPXgo7qSXff3E3R9QwrhOUas4KNW0U37TjZWtdZOybJhqk6ytiqVGye9FKW+t7NJq/RvPLV5HzX/AIjbalOEJyirKVnF2vvWdnzNzG7eqercMThouEmotSuk2nvLOLtrG+vAD38MVNVIwjSTouCTqRqqLg81u7mTslazi3m+FrmrgsKqcbKU5LVb85Tkk+G9LO3fzZ4T0c9IrWW5FRV3m5yebvnKTbebPSbCqRpOpL9or1VUkmqdWSn6tzlLKDtezbta9sklnrNXG5UwW9nHJ8uD+jKO7Y2cBW303bLOzzz8SrtWlaSkuOT719+RqVFEIAlxBIiJBQQUQIUigWGQAoAjAIB5cdICQyRlUQxApAFBQVEZIBUh1EKQUgIkFIKQyRRnbfg5Yaqlru38Gm/gfJNs451JKCW6oxipa9pp3TSPtsoJpp5ppp9zyZ4LbPompSdsmnk+a5kweIhserZODbzyi1nmr+Gn2itWp1Ye1C3uPo+zMTitnyV6Ma9G3avZ8umWn/0tekG38HiKbcsLVhPLtRScU3zs+nQuQ2x8neKktLos0MbG3abT3crK+d5fLdevM6bTnSV9xu2esc9THqVlz8jNit3Z+3vVPOG8mtG9JcJRsk/dfRvNPMsS9Nq0VaMlFZ8E3mrPXLNZOyV1rwt5SVS5WlGUno/cTNV9N2F/idiKT1Ul+LfV2+l+C45H1vDbYWLoUKiW66kPWON77t8reNz88ejvo3OtLeneFNavi105H3b0dwapUYpLdVkkuUVoakStQKIE0ylgpECgJYliBAhCMgEIElgPNoZIZRGUSKCQ6REhkhglhrEGihgiQyiRDJFAURkgpBSCBY8/tDaUf2h03k1aKvxbipWvz7XkbG0MX6qOl5N2iub7vA816TbInZ1EvWSlG1WFs1KP4o87Jx0v7JnVaFPHRi92Tce/JS7noVsZsynUzVk3y4+Bi7K2hVSSlapHS0/a00U+PLO/uNaW7CLcqVSkpWz9W5RfWMkml5AZmJ2Dfin3pP4mdV9Gm+Ef6I/Q157QprSvbvT+aKGL2hn2cQvdFvySIrPforfV+CsW6Ho9Sorekkca3pFCmu1VnJ90Kf8Adn5GPivSxT7FKDqyentW983m8uUV3ge79G8NCtVs7RhBOdrpNqKv8tD26PmnoFsyrVrXqSvUcc4x9mlTbu1lxdrZ621ep9Iw9VTWV01k4yVpRa4NGoldbEQbBsVAGTBYLQECAlgCQAUASAIBiboyiOoBUQAohUB1EaMQEURrD2CkAqiHdHURt0DmkGx0SCkBgyrb9dyzaptRguc085e5/J8C26SmrN2Sk2s/mtOZnbNi7K617V+D3r38zYpPLMzAmF2dTpVG3FSbvdSzTvndPj95FjbOGjVp7tLfpy5Rtuvo02gxgn3cixUoyUUldq981l4ZoD5jtf0axbbtTcr3zi4Ph0eRiVPRLFy1w2Id/wBC85H2JXTzXlb4WG9Z+Vef1CvjdH/D3GVNKEKfWtWj8IOT8j0Oxv8AC6aa9bXduMaEVSi+jqSvJ+5Jn0WFR8EvC/xOkaz6X5vO3ctAat7E2PSwlL1dGKhHXK928s5Sfak9M3dnbGUoyvoppa6aaX6HDB4jPtPXj1Gx2JjvuCavuptcc/8Aa4zsVIu4wsQmkMQAQIggQQBYlg2JYAWANYDAzt0ZRHURlEBLDKI6QUgEURlEZINigJBDuksBLCzyT7mOhK7tGX6ZfBkoycBG1Cn+l3vys5Gi6djls+jenSj+Vf22b8zW/ZcuJkZzoZXUu9cV9Q/tElpbvzz702zTp4VcQVaceS+AGesW+KXwJLFdC1KEOXxBOklw+P1KK6lfgLJ/aHlLu8ASkuS8yBIGdRqN4mnvO8vUxjLvS+/A05NffUxMBniU3yfwk/mKPQxQwYoJoKEJLAAgWiAQhCAAjCQCskEdIiiUKgjWDYBUiWHSCogJYljpuksAm6csXlTm/wAsvgWlErbUyo1P0slHbZNJKEW+EUvJXfkX3M54Kl2F99B5KxkJN3OagdWxJJgc5wOG+WfUt8/gc54KT4pLvAoTldibxofsUf5s+75nKWGivx/MKqv78TJ2XH99fq1/20bFWpFJpPPh7s/kzP2bDO/5v/WiX4N6IQpENoUg1g7oCWJYdisAEILKSWrAJCvPGRXERY2PMaLNhrBIkUCxLD2IgFsQZoiQAIGwbEClTav8KS52j/U7F2xT2q+zHrUgvN/QUbGDXZ8fidZROeF9nx+J2Mji4W0ONSo1oWplGq8wBKsylisZu5nebMba7yASttYpVtpt8TNnI5ykNVpYLEOc3n+Gb/0M18NGyh1d/Kx57ZFS1WK/muvFNGzKrZd1mvID0MVkjpunPC1Lwg+cYvxihpS5mkG4CliNp04cbvoUau2W9FbzGq2ZtLV2KdbaEI6Z9xiVMU5atv3g9b0JpjQqbRk9FYqVJt+02yv6xgcmQdkFzOKkED1JApBsbRA2CkEgFgWHQQOdg2HsSwCbpT2tHKl1rQ8lIv2KG0F26C/5jfhCTJRsYfT75nU50FkPfQglQoVWX6mhQqiCtUZh7ZlkblQwdtMKwZs4zY8zm0RXTZz/AHtP9cfijSxVe83n091ipsmH72LfB739Kv8AI6Qhdt8d5r3WJUbkNrSjCMYpLdild56K3yKVbEyn7Um/vkIQ0EZGFoAEsFAsFIAsliKRN4BhkjncZOwHrrBsGwbGkCwUiWGsBEh4xFQQI0DdGQwHOxSxavVpdPWy8Ixj/wCZo2KVeF6kekZL+px+gGnSWS7kFIZEMAVNChVL9XQz6pYqvNGHtqORuzMLazA8/OAsYFmcDnYg7bOWc+kH/q7PzBQz8/i/qdtnx/ifo+EosGGh2vvuFRYYsmdN3L75ioqlaI0FsW4EkLYNgXADREG4GwJmMKi1h8JKWiYHrQgCaQSIgQIQhLgENxGxWwOrkV4O9VfpWXFNSv5/ILmVvX7lS9vw59Y8+lm37pdG1KNohzp1VJZHQyFqvIoVC7VZRqMsVwmYO09Tfm8jB2rHMIypHNjtnOQVZwDzkucJ/wBrfyOkZ2v0cl4NnDAfxFyzv3Wd/IRxvO7lq5KKV7JZ3bfPVkovKWXuFcgMBQ1hbCoVsBmxHIsYfBzqezF970NTDbES9t36LTxGDFhBy0V33Ghh9kTl7XZXmb1KhGOUUkMy4ilh9mwhwu+pcSS0JchR3CKS5Q1w3EuS5A9wNiXJcBrgbFuAAM51sOqis8mvZfK/xR1ZE7CitSqSpS7Vld2at2bcGnbjnr9b7FGqmviuXQqu01aWlrc/IqV3Kl2lZZO7cm4u2nDLK2V179THg1K8jPnIqV9oStmlytvJd+pXlip5ZJtrTeV1m1nlyzGxWhJmLtZHb/MZfyXyWkr52T3bbuuvh40sXi1NX1ur6paq64v4DYjNsc6lSMdXnyWb/wBhcRVbyWS/Lf8Avy8ku8pVKm7/ACrnfP701JaNbAQ9ZeTTUEno1d6K19EryS6nWo43UEo31bS0srWuvvNmV/nO7H1dPR23mklvNXzcteLyXndmpsvA1amag1f8T7K9zepPVOwxu8km30V/I2cNsJL+JLe6RyXjqzTpUIwVoxS7l8zeDBw+x5y9q0V118DTw2y6cOG8+b+heAaRLAI2BsCMDBcDYEuC4LguUd7kTAQBiXFCkAQBsBsCAYN4DkAzA2JvAbAbfsMq3B5rqcrisAyw8b3V4t8rNXefH6nP9lSVrrhwtpbr0G3g7xnjBUqYKT0VO+We9K/mjPr4Gqk7RbXJSppLou0bdgW6jhB4nE4DEzbSoyz/AJpRSS6dqx2wfodOWdaoo/lh2n/U8l4M9gonSKHGChs3YlGhnCC3v5pdqXub09xrISLOkYlDAbGaOcgI2C4rYAJcjYLgKDcFwAbADBcjAwLAUQgBQ8UQgAkcWAgAZCEKAyWIQAWObAQCDEIA0TpFEIQRhiiEAdnaBCASZzkQhByAQhQCEIAGAhABYRkI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4" descr="data:image/jpeg;base64,/9j/4AAQSkZJRgABAQAAAQABAAD/2wCEAAkGBxQQEhUUEhQUFBQUFBQUFBQUFBUUFRQVFBQWFhQUFRQYHCggGBolHBQUITEhJSkrLi4uFx8zODQsNygtLisBCgoKDgwOFA8QFCwcFBksLCwsLCwsNyssLCwsLCssNywsKywsNzcsLDcsKys3LCs3LCsrNywrKysrKysrKysrK//AABEIANMA7wMBIgACEQEDEQH/xAAcAAACAwEBAQEAAAAAAAAAAAABAgAEBQMGBwj/xABAEAACAQIDBQQIAwYEBwAAAAAAAQIDEQQhMQUSQVFhInGRoQYTMoGxwdHwQmJyFCMzUpKyBxWi4RZjgqPCw/H/xAAWAQEBAQAAAAAAAAAAAAAAAAAAAQL/xAAaEQEBAQADAQAAAAAAAAAAAAAAARESITFB/9oADAMBAAIRAxEAPwD1oyYqQ6NIZMNxRkA6GTECmA9xkzmmFAdkFM5XCmB2uE5JjXAcNxN/nl5Cqquvh9SjsmG4kZZPJvK6XF24d/DUbDS31dxnDhae63f/AKZNeZNDDJj+o5Ne9NfUEqTWqy56ooiYUxUFEDDIQKZQ4bC3CBLBQQgCwwBrCIhApEsO1eXQ4qQ0SA2IkFDIAIZESJYAoZICYQGsFEQUgCU8dj40sna/L6ljE1fVwlJ/hTf0Pmu19sS9YpT0kt5Z52z4dyXiLVese1Lu8mm8u5dyGoYtwhJwU60t5dmVTOzebvLLjp9rxktrq14py/U7LqsipU22429W6kJK+85zjPXgo7qSXff3E3R9QwrhOUas4KNW0U37TjZWtdZOybJhqk6ytiqVGye9FKW+t7NJq/RvPLV5HzX/AIjbalOEJyirKVnF2vvWdnzNzG7eqercMThouEmotSuk2nvLOLtrG+vAD38MVNVIwjSTouCTqRqqLg81u7mTslazi3m+FrmrgsKqcbKU5LVb85Tkk+G9LO3fzZ4T0c9IrWW5FRV3m5yebvnKTbebPSbCqRpOpL9or1VUkmqdWSn6tzlLKDtezbta9sklnrNXG5UwW9nHJ8uD+jKO7Y2cBW303bLOzzz8SrtWlaSkuOT719+RqVFEIAlxBIiJBQQUQIUigWGQAoAjAIB5cdICQyRlUQxApAFBQVEZIBUh1EKQUgIkFIKQyRRnbfg5Yaqlru38Gm/gfJNs451JKCW6oxipa9pp3TSPtsoJpp5ppp9zyZ4LbPompSdsmnk+a5kweIhserZODbzyi1nmr+Gn2itWp1Ye1C3uPo+zMTitnyV6Ma9G3avZ8umWn/0tekG38HiKbcsLVhPLtRScU3zs+nQuQ2x8neKktLos0MbG3abT3crK+d5fLdevM6bTnSV9xu2esc9THqVlz8jNit3Z+3vVPOG8mtG9JcJRsk/dfRvNPMsS9Nq0VaMlFZ8E3mrPXLNZOyV1rwt5SVS5WlGUno/cTNV9N2F/idiKT1Ul+LfV2+l+C45H1vDbYWLoUKiW66kPWON77t8reNz88ejvo3OtLeneFNavi105H3b0dwapUYpLdVkkuUVoakStQKIE0ylgpECgJYliBAhCMgEIElgPNoZIZRGUSKCQ6REhkhglhrEGihgiQyiRDJFAURkgpBSCBY8/tDaUf2h03k1aKvxbipWvz7XkbG0MX6qOl5N2iub7vA816TbInZ1EvWSlG1WFs1KP4o87Jx0v7JnVaFPHRi92Tce/JS7noVsZsynUzVk3y4+Bi7K2hVSSlapHS0/a00U+PLO/uNaW7CLcqVSkpWz9W5RfWMkml5AZmJ2Dfin3pP4mdV9Gm+Ef6I/Q157QprSvbvT+aKGL2hn2cQvdFvySIrPforfV+CsW6Ho9Sorekkca3pFCmu1VnJ90Kf8Adn5GPivSxT7FKDqyentW983m8uUV3ge79G8NCtVs7RhBOdrpNqKv8tD26PmnoFsyrVrXqSvUcc4x9mlTbu1lxdrZ621ep9Iw9VTWV01k4yVpRa4NGoldbEQbBsVAGTBYLQECAlgCQAUASAIBiboyiOoBUQAohUB1EaMQEURrD2CkAqiHdHURt0DmkGx0SCkBgyrb9dyzaptRguc085e5/J8C26SmrN2Sk2s/mtOZnbNi7K617V+D3r38zYpPLMzAmF2dTpVG3FSbvdSzTvndPj95FjbOGjVp7tLfpy5Rtuvo02gxgn3cixUoyUUldq981l4ZoD5jtf0axbbtTcr3zi4Ph0eRiVPRLFy1w2Id/wBC85H2JXTzXlb4WG9Z+Vef1CvjdH/D3GVNKEKfWtWj8IOT8j0Oxv8AC6aa9bXduMaEVSi+jqSvJ+5Jn0WFR8EvC/xOkaz6X5vO3ctAat7E2PSwlL1dGKhHXK928s5Sfak9M3dnbGUoyvoppa6aaX6HDB4jPtPXj1Gx2JjvuCavuptcc/8Aa4zsVIu4wsQmkMQAQIggQQBYlg2JYAWANYDAzt0ZRHURlEBLDKI6QUgEURlEZINigJBDuksBLCzyT7mOhK7tGX6ZfBkoycBG1Cn+l3vys5Gi6djls+jenSj+Vf22b8zW/ZcuJkZzoZXUu9cV9Q/tElpbvzz702zTp4VcQVaceS+AGesW+KXwJLFdC1KEOXxBOklw+P1KK6lfgLJ/aHlLu8ASkuS8yBIGdRqN4mnvO8vUxjLvS+/A05NffUxMBniU3yfwk/mKPQxQwYoJoKEJLAAgWiAQhCAAjCQCskEdIiiUKgjWDYBUiWHSCogJYljpuksAm6csXlTm/wAsvgWlErbUyo1P0slHbZNJKEW+EUvJXfkX3M54Kl2F99B5KxkJN3OagdWxJJgc5wOG+WfUt8/gc54KT4pLvAoTldibxofsUf5s+75nKWGivx/MKqv78TJ2XH99fq1/20bFWpFJpPPh7s/kzP2bDO/5v/WiX4N6IQpENoUg1g7oCWJYdisAEILKSWrAJCvPGRXERY2PMaLNhrBIkUCxLD2IgFsQZoiQAIGwbEClTav8KS52j/U7F2xT2q+zHrUgvN/QUbGDXZ8fidZROeF9nx+J2Mji4W0ONSo1oWplGq8wBKsylisZu5nebMba7yASttYpVtpt8TNnI5ykNVpYLEOc3n+Gb/0M18NGyh1d/Kx57ZFS1WK/muvFNGzKrZd1mvID0MVkjpunPC1Lwg+cYvxihpS5mkG4CliNp04cbvoUau2W9FbzGq2ZtLV2KdbaEI6Z9xiVMU5atv3g9b0JpjQqbRk9FYqVJt+02yv6xgcmQdkFzOKkED1JApBsbRA2CkEgFgWHQQOdg2HsSwCbpT2tHKl1rQ8lIv2KG0F26C/5jfhCTJRsYfT75nU50FkPfQglQoVWX6mhQqiCtUZh7ZlkblQwdtMKwZs4zY8zm0RXTZz/AHtP9cfijSxVe83n091ipsmH72LfB739Kv8AI6Qhdt8d5r3WJUbkNrSjCMYpLdild56K3yKVbEyn7Um/vkIQ0EZGFoAEsFAsFIAsliKRN4BhkjncZOwHrrBsGwbGkCwUiWGsBEh4xFQQI0DdGQwHOxSxavVpdPWy8Ixj/wCZo2KVeF6kekZL+px+gGnSWS7kFIZEMAVNChVL9XQz6pYqvNGHtqORuzMLazA8/OAsYFmcDnYg7bOWc+kH/q7PzBQz8/i/qdtnx/ifo+EosGGh2vvuFRYYsmdN3L75ioqlaI0FsW4EkLYNgXADREG4GwJmMKi1h8JKWiYHrQgCaQSIgQIQhLgENxGxWwOrkV4O9VfpWXFNSv5/ILmVvX7lS9vw59Y8+lm37pdG1KNohzp1VJZHQyFqvIoVC7VZRqMsVwmYO09Tfm8jB2rHMIypHNjtnOQVZwDzkucJ/wBrfyOkZ2v0cl4NnDAfxFyzv3Wd/IRxvO7lq5KKV7JZ3bfPVkovKWXuFcgMBQ1hbCoVsBmxHIsYfBzqezF970NTDbES9t36LTxGDFhBy0V33Ghh9kTl7XZXmb1KhGOUUkMy4ilh9mwhwu+pcSS0JchR3CKS5Q1w3EuS5A9wNiXJcBrgbFuAAM51sOqis8mvZfK/xR1ZE7CitSqSpS7Vld2at2bcGnbjnr9b7FGqmviuXQqu01aWlrc/IqV3Kl2lZZO7cm4u2nDLK2V179THg1K8jPnIqV9oStmlytvJd+pXlip5ZJtrTeV1m1nlyzGxWhJmLtZHb/MZfyXyWkr52T3bbuuvh40sXi1NX1ur6paq64v4DYjNsc6lSMdXnyWb/wBhcRVbyWS/Lf8Avy8ku8pVKm7/ACrnfP701JaNbAQ9ZeTTUEno1d6K19EryS6nWo43UEo31bS0srWuvvNmV/nO7H1dPR23mklvNXzcteLyXndmpsvA1amag1f8T7K9zepPVOwxu8km30V/I2cNsJL+JLe6RyXjqzTpUIwVoxS7l8zeDBw+x5y9q0V118DTw2y6cOG8+b+heAaRLAI2BsCMDBcDYEuC4LguUd7kTAQBiXFCkAQBsBsCAYN4DkAzA2JvAbAbfsMq3B5rqcrisAyw8b3V4t8rNXefH6nP9lSVrrhwtpbr0G3g7xnjBUqYKT0VO+We9K/mjPr4Gqk7RbXJSppLou0bdgW6jhB4nE4DEzbSoyz/AJpRSS6dqx2wfodOWdaoo/lh2n/U8l4M9gonSKHGChs3YlGhnCC3v5pdqXub09xrISLOkYlDAbGaOcgI2C4rYAJcjYLgKDcFwAbADBcjAwLAUQgBQ8UQgAkcWAgAZCEKAyWIQAWObAQCDEIA0TpFEIQRhiiEAdnaBCASZzkQhByAQhQCEIAGAhABYRkI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6" descr="data:image/jpeg;base64,/9j/4AAQSkZJRgABAQAAAQABAAD/2wCEAAkGBxQQEhUUEhQUFBQUFBQUFBQUFBUUFRQVFBQWFhQUFRQYHCggGBolHBQUITEhJSkrLi4uFx8zODQsNygtLisBCgoKDgwOFA8QFCwcFBksLCwsLCwsNyssLCwsLCssNywsKywsNzcsLDcsKys3LCs3LCsrNywrKysrKysrKysrK//AABEIANMA7wMBIgACEQEDEQH/xAAcAAACAwEBAQEAAAAAAAAAAAABAgAEBQMGBwj/xABAEAACAQIDBQQIAwYEBwAAAAAAAQIDEQQhMQUSQVFhInGRoQYTMoGxwdHwQmJyFCMzUpKyBxWi4RZjgqPCw/H/xAAWAQEBAQAAAAAAAAAAAAAAAAAAAQL/xAAaEQEBAQADAQAAAAAAAAAAAAAAARESITFB/9oADAMBAAIRAxEAPwD1oyYqQ6NIZMNxRkA6GTECmA9xkzmmFAdkFM5XCmB2uE5JjXAcNxN/nl5Cqquvh9SjsmG4kZZPJvK6XF24d/DUbDS31dxnDhae63f/AKZNeZNDDJj+o5Ne9NfUEqTWqy56ooiYUxUFEDDIQKZQ4bC3CBLBQQgCwwBrCIhApEsO1eXQ4qQ0SA2IkFDIAIZESJYAoZICYQGsFEQUgCU8dj40sna/L6ljE1fVwlJ/hTf0Pmu19sS9YpT0kt5Z52z4dyXiLVese1Lu8mm8u5dyGoYtwhJwU60t5dmVTOzebvLLjp9rxktrq14py/U7LqsipU22429W6kJK+85zjPXgo7qSXff3E3R9QwrhOUas4KNW0U37TjZWtdZOybJhqk6ytiqVGye9FKW+t7NJq/RvPLV5HzX/AIjbalOEJyirKVnF2vvWdnzNzG7eqercMThouEmotSuk2nvLOLtrG+vAD38MVNVIwjSTouCTqRqqLg81u7mTslazi3m+FrmrgsKqcbKU5LVb85Tkk+G9LO3fzZ4T0c9IrWW5FRV3m5yebvnKTbebPSbCqRpOpL9or1VUkmqdWSn6tzlLKDtezbta9sklnrNXG5UwW9nHJ8uD+jKO7Y2cBW303bLOzzz8SrtWlaSkuOT719+RqVFEIAlxBIiJBQQUQIUigWGQAoAjAIB5cdICQyRlUQxApAFBQVEZIBUh1EKQUgIkFIKQyRRnbfg5Yaqlru38Gm/gfJNs451JKCW6oxipa9pp3TSPtsoJpp5ppp9zyZ4LbPompSdsmnk+a5kweIhserZODbzyi1nmr+Gn2itWp1Ye1C3uPo+zMTitnyV6Ma9G3avZ8umWn/0tekG38HiKbcsLVhPLtRScU3zs+nQuQ2x8neKktLos0MbG3abT3crK+d5fLdevM6bTnSV9xu2esc9THqVlz8jNit3Z+3vVPOG8mtG9JcJRsk/dfRvNPMsS9Nq0VaMlFZ8E3mrPXLNZOyV1rwt5SVS5WlGUno/cTNV9N2F/idiKT1Ul+LfV2+l+C45H1vDbYWLoUKiW66kPWON77t8reNz88ejvo3OtLeneFNavi105H3b0dwapUYpLdVkkuUVoakStQKIE0ylgpECgJYliBAhCMgEIElgPNoZIZRGUSKCQ6REhkhglhrEGihgiQyiRDJFAURkgpBSCBY8/tDaUf2h03k1aKvxbipWvz7XkbG0MX6qOl5N2iub7vA816TbInZ1EvWSlG1WFs1KP4o87Jx0v7JnVaFPHRi92Tce/JS7noVsZsynUzVk3y4+Bi7K2hVSSlapHS0/a00U+PLO/uNaW7CLcqVSkpWz9W5RfWMkml5AZmJ2Dfin3pP4mdV9Gm+Ef6I/Q157QprSvbvT+aKGL2hn2cQvdFvySIrPforfV+CsW6Ho9Sorekkca3pFCmu1VnJ90Kf8Adn5GPivSxT7FKDqyentW983m8uUV3ge79G8NCtVs7RhBOdrpNqKv8tD26PmnoFsyrVrXqSvUcc4x9mlTbu1lxdrZ621ep9Iw9VTWV01k4yVpRa4NGoldbEQbBsVAGTBYLQECAlgCQAUASAIBiboyiOoBUQAohUB1EaMQEURrD2CkAqiHdHURt0DmkGx0SCkBgyrb9dyzaptRguc085e5/J8C26SmrN2Sk2s/mtOZnbNi7K617V+D3r38zYpPLMzAmF2dTpVG3FSbvdSzTvndPj95FjbOGjVp7tLfpy5Rtuvo02gxgn3cixUoyUUldq981l4ZoD5jtf0axbbtTcr3zi4Ph0eRiVPRLFy1w2Id/wBC85H2JXTzXlb4WG9Z+Vef1CvjdH/D3GVNKEKfWtWj8IOT8j0Oxv8AC6aa9bXduMaEVSi+jqSvJ+5Jn0WFR8EvC/xOkaz6X5vO3ctAat7E2PSwlL1dGKhHXK928s5Sfak9M3dnbGUoyvoppa6aaX6HDB4jPtPXj1Gx2JjvuCavuptcc/8Aa4zsVIu4wsQmkMQAQIggQQBYlg2JYAWANYDAzt0ZRHURlEBLDKI6QUgEURlEZINigJBDuksBLCzyT7mOhK7tGX6ZfBkoycBG1Cn+l3vys5Gi6djls+jenSj+Vf22b8zW/ZcuJkZzoZXUu9cV9Q/tElpbvzz702zTp4VcQVaceS+AGesW+KXwJLFdC1KEOXxBOklw+P1KK6lfgLJ/aHlLu8ASkuS8yBIGdRqN4mnvO8vUxjLvS+/A05NffUxMBniU3yfwk/mKPQxQwYoJoKEJLAAgWiAQhCAAjCQCskEdIiiUKgjWDYBUiWHSCogJYljpuksAm6csXlTm/wAsvgWlErbUyo1P0slHbZNJKEW+EUvJXfkX3M54Kl2F99B5KxkJN3OagdWxJJgc5wOG+WfUt8/gc54KT4pLvAoTldibxofsUf5s+75nKWGivx/MKqv78TJ2XH99fq1/20bFWpFJpPPh7s/kzP2bDO/5v/WiX4N6IQpENoUg1g7oCWJYdisAEILKSWrAJCvPGRXERY2PMaLNhrBIkUCxLD2IgFsQZoiQAIGwbEClTav8KS52j/U7F2xT2q+zHrUgvN/QUbGDXZ8fidZROeF9nx+J2Mji4W0ONSo1oWplGq8wBKsylisZu5nebMba7yASttYpVtpt8TNnI5ykNVpYLEOc3n+Gb/0M18NGyh1d/Kx57ZFS1WK/muvFNGzKrZd1mvID0MVkjpunPC1Lwg+cYvxihpS5mkG4CliNp04cbvoUau2W9FbzGq2ZtLV2KdbaEI6Z9xiVMU5atv3g9b0JpjQqbRk9FYqVJt+02yv6xgcmQdkFzOKkED1JApBsbRA2CkEgFgWHQQOdg2HsSwCbpT2tHKl1rQ8lIv2KG0F26C/5jfhCTJRsYfT75nU50FkPfQglQoVWX6mhQqiCtUZh7ZlkblQwdtMKwZs4zY8zm0RXTZz/AHtP9cfijSxVe83n091ipsmH72LfB739Kv8AI6Qhdt8d5r3WJUbkNrSjCMYpLdild56K3yKVbEyn7Um/vkIQ0EZGFoAEsFAsFIAsliKRN4BhkjncZOwHrrBsGwbGkCwUiWGsBEh4xFQQI0DdGQwHOxSxavVpdPWy8Ixj/wCZo2KVeF6kekZL+px+gGnSWS7kFIZEMAVNChVL9XQz6pYqvNGHtqORuzMLazA8/OAsYFmcDnYg7bOWc+kH/q7PzBQz8/i/qdtnx/ifo+EosGGh2vvuFRYYsmdN3L75ioqlaI0FsW4EkLYNgXADREG4GwJmMKi1h8JKWiYHrQgCaQSIgQIQhLgENxGxWwOrkV4O9VfpWXFNSv5/ILmVvX7lS9vw59Y8+lm37pdG1KNohzp1VJZHQyFqvIoVC7VZRqMsVwmYO09Tfm8jB2rHMIypHNjtnOQVZwDzkucJ/wBrfyOkZ2v0cl4NnDAfxFyzv3Wd/IRxvO7lq5KKV7JZ3bfPVkovKWXuFcgMBQ1hbCoVsBmxHIsYfBzqezF970NTDbES9t36LTxGDFhBy0V33Ghh9kTl7XZXmb1KhGOUUkMy4ilh9mwhwu+pcSS0JchR3CKS5Q1w3EuS5A9wNiXJcBrgbFuAAM51sOqis8mvZfK/xR1ZE7CitSqSpS7Vld2at2bcGnbjnr9b7FGqmviuXQqu01aWlrc/IqV3Kl2lZZO7cm4u2nDLK2V179THg1K8jPnIqV9oStmlytvJd+pXlip5ZJtrTeV1m1nlyzGxWhJmLtZHb/MZfyXyWkr52T3bbuuvh40sXi1NX1ur6paq64v4DYjNsc6lSMdXnyWb/wBhcRVbyWS/Lf8Avy8ku8pVKm7/ACrnfP701JaNbAQ9ZeTTUEno1d6K19EryS6nWo43UEo31bS0srWuvvNmV/nO7H1dPR23mklvNXzcteLyXndmpsvA1amag1f8T7K9zepPVOwxu8km30V/I2cNsJL+JLe6RyXjqzTpUIwVoxS7l8zeDBw+x5y9q0V118DTw2y6cOG8+b+heAaRLAI2BsCMDBcDYEuC4LguUd7kTAQBiXFCkAQBsBsCAYN4DkAzA2JvAbAbfsMq3B5rqcrisAyw8b3V4t8rNXefH6nP9lSVrrhwtpbr0G3g7xnjBUqYKT0VO+We9K/mjPr4Gqk7RbXJSppLou0bdgW6jhB4nE4DEzbSoyz/AJpRSS6dqx2wfodOWdaoo/lh2n/U8l4M9gonSKHGChs3YlGhnCC3v5pdqXub09xrISLOkYlDAbGaOcgI2C4rYAJcjYLgKDcFwAbADBcjAwLAUQgBQ8UQgAkcWAgAZCEKAyWIQAWObAQCDEIA0TpFEIQRhiiEAdnaBCASZzkQhByAQhQCEIAGAhABYRkIB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8" name="Picture 8" descr="http://www.amessi.org/IMG/jpg/sel-equilibre-alimentaire-1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3" y="2021432"/>
            <a:ext cx="1888409" cy="16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66" y="1908386"/>
            <a:ext cx="1778838" cy="177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 descr="https://encrypted-tbn0.gstatic.com/images?q=tbn:ANd9GcRDGWnom0cgBlbsmaSwNSo3zLdNqPYCo8_leC_hLa-EdBotnLPRS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72" y="179016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6588224" y="3638011"/>
            <a:ext cx="1368152" cy="2301977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0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768752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sz="3100" dirty="0" smtClean="0">
                <a:solidFill>
                  <a:srgbClr val="002060"/>
                </a:solidFill>
                <a:latin typeface="Comic Sans MS" pitchFamily="66" charset="0"/>
              </a:rPr>
              <a:t>2014 =Année Internationale </a:t>
            </a:r>
            <a:br>
              <a:rPr lang="fr-FR" sz="31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fr-FR" sz="3100" dirty="0" smtClean="0">
                <a:solidFill>
                  <a:srgbClr val="002060"/>
                </a:solidFill>
                <a:latin typeface="Comic Sans MS" pitchFamily="66" charset="0"/>
              </a:rPr>
              <a:t>de la cristallographie</a:t>
            </a:r>
            <a:endParaRPr lang="fr-FR" sz="31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7</a:t>
            </a:fld>
            <a:endParaRPr lang="fr-FR"/>
          </a:p>
        </p:txBody>
      </p:sp>
      <p:pic>
        <p:nvPicPr>
          <p:cNvPr id="6146" name="Picture 2" descr="http://www.aicr2014.fr/images/marge-gauche-evenements/accueil-marge-gau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87624"/>
            <a:ext cx="2736304" cy="430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44008" y="1556792"/>
            <a:ext cx="3717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2060"/>
                </a:solidFill>
                <a:latin typeface="Comic Sans MS" pitchFamily="66" charset="0"/>
              </a:rPr>
              <a:t>http://www.aicr2014.fr/</a:t>
            </a:r>
            <a:endParaRPr lang="fr-FR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8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627784" y="692696"/>
            <a:ext cx="4889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Comic Sans MS" pitchFamily="66" charset="0"/>
              </a:rPr>
              <a:t>Cristal  = </a:t>
            </a:r>
          </a:p>
          <a:p>
            <a:pPr algn="ctr"/>
            <a:r>
              <a:rPr lang="fr-FR" sz="2400" dirty="0" smtClean="0">
                <a:latin typeface="Comic Sans MS" pitchFamily="66" charset="0"/>
              </a:rPr>
              <a:t>Arrangement régulier d’objets  ?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03648" y="1772816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Comic Sans MS" pitchFamily="66" charset="0"/>
              </a:rPr>
              <a:t>Facettes: </a:t>
            </a:r>
          </a:p>
          <a:p>
            <a:pPr algn="ctr"/>
            <a:r>
              <a:rPr lang="fr-FR" sz="2400" dirty="0" smtClean="0">
                <a:latin typeface="Comic Sans MS" pitchFamily="66" charset="0"/>
              </a:rPr>
              <a:t>Regarder ce qui se passe à la surface</a:t>
            </a:r>
            <a:endParaRPr lang="fr-FR" sz="2400" dirty="0">
              <a:latin typeface="Comic Sans MS" pitchFamily="66" charset="0"/>
            </a:endParaRPr>
          </a:p>
        </p:txBody>
      </p:sp>
      <p:pic>
        <p:nvPicPr>
          <p:cNvPr id="11266" name="Picture 2" descr="http://penguinlifestyles.files.wordpress.com/2012/10/penguins_huddling.jpg?w=450&amp;h=2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94" y="3284984"/>
            <a:ext cx="533045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5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1760" y="620688"/>
            <a:ext cx="5652120" cy="936104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Pavages 2DPava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12/10/2014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Fête de la Science 2014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12B42-3C02-4F8D-8694-A8E7D130F558}" type="slidenum">
              <a:rPr lang="fr-FR" smtClean="0"/>
              <a:t>9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289244"/>
              </p:ext>
            </p:extLst>
          </p:nvPr>
        </p:nvGraphicFramePr>
        <p:xfrm>
          <a:off x="755576" y="2132856"/>
          <a:ext cx="2109942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" name="Acrobat Document" r:id="rId3" imgW="2484104" imgH="3307010" progId="AcroExch.Document.7">
                  <p:embed/>
                </p:oleObj>
              </mc:Choice>
              <mc:Fallback>
                <p:oleObj name="Acrobat Document" r:id="rId3" imgW="2484104" imgH="33070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2132856"/>
                        <a:ext cx="2109942" cy="280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251988"/>
              </p:ext>
            </p:extLst>
          </p:nvPr>
        </p:nvGraphicFramePr>
        <p:xfrm>
          <a:off x="3119078" y="2132857"/>
          <a:ext cx="2705136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9" name="Acrobat Document" r:id="rId5" imgW="3306884" imgH="3345017" progId="AcroExch.Document.7">
                  <p:embed/>
                </p:oleObj>
              </mc:Choice>
              <mc:Fallback>
                <p:oleObj name="Acrobat Document" r:id="rId5" imgW="3306884" imgH="334501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9078" y="2132857"/>
                        <a:ext cx="2705136" cy="2736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679662"/>
              </p:ext>
            </p:extLst>
          </p:nvPr>
        </p:nvGraphicFramePr>
        <p:xfrm>
          <a:off x="6300192" y="2060848"/>
          <a:ext cx="2187005" cy="2816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" name="Acrobat Document" r:id="rId7" imgW="2621234" imgH="3375465" progId="AcroExch.Document.7">
                  <p:embed/>
                </p:oleObj>
              </mc:Choice>
              <mc:Fallback>
                <p:oleObj name="Acrobat Document" r:id="rId7" imgW="2621234" imgH="337546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0192" y="2060848"/>
                        <a:ext cx="2187005" cy="2816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851920" y="665766"/>
            <a:ext cx="2537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Comic Sans MS" pitchFamily="66" charset="0"/>
              </a:rPr>
              <a:t>Dans un plan</a:t>
            </a:r>
            <a:endParaRPr lang="fr-FR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873</Words>
  <Application>Microsoft Office PowerPoint</Application>
  <PresentationFormat>Affichage à l'écran (4:3)</PresentationFormat>
  <Paragraphs>273</Paragraphs>
  <Slides>42</Slides>
  <Notes>0</Notes>
  <HiddenSlides>0</HiddenSlides>
  <MMClips>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4" baseType="lpstr">
      <vt:lpstr>Thème Office</vt:lpstr>
      <vt:lpstr>Acrobat Document</vt:lpstr>
      <vt:lpstr>Les  diamants  sont-ils éternels?</vt:lpstr>
      <vt:lpstr>James Bond indice</vt:lpstr>
      <vt:lpstr>James Bond affiche </vt:lpstr>
      <vt:lpstr>La Bague</vt:lpstr>
      <vt:lpstr>Icosaèdre</vt:lpstr>
      <vt:lpstr>Facettes - &gt; Cristal?</vt:lpstr>
      <vt:lpstr> 2014 =Année Internationale  de la cristallographie</vt:lpstr>
      <vt:lpstr>Présentation PowerPoint</vt:lpstr>
      <vt:lpstr>Pavages 2DPava</vt:lpstr>
      <vt:lpstr>Notion Périmètre</vt:lpstr>
      <vt:lpstr>R2D2</vt:lpstr>
      <vt:lpstr>Solution Jeux</vt:lpstr>
      <vt:lpstr>Présentation PowerPoint</vt:lpstr>
      <vt:lpstr>3D</vt:lpstr>
      <vt:lpstr>Présentation PowerPoint</vt:lpstr>
      <vt:lpstr>Tintin</vt:lpstr>
      <vt:lpstr>ArcArchimède</vt:lpstr>
      <vt:lpstr>Photo goutte</vt:lpstr>
      <vt:lpstr>Sphère/Cube</vt:lpstr>
      <vt:lpstr>Curie à vélo</vt:lpstr>
      <vt:lpstr>Octahedron</vt:lpstr>
      <vt:lpstr>Cuboactaèdre</vt:lpstr>
      <vt:lpstr>Pieranski Sotta</vt:lpstr>
      <vt:lpstr>3D structure</vt:lpstr>
      <vt:lpstr>Forme cristalline </vt:lpstr>
      <vt:lpstr>Rotations cube</vt:lpstr>
      <vt:lpstr>Présentation PowerPoint</vt:lpstr>
      <vt:lpstr>MAIS ALORS!!</vt:lpstr>
      <vt:lpstr>Pas de rotation d’ordre 5, 10 ou 12 pour des cristaux!</vt:lpstr>
      <vt:lpstr>Notion de quasicristal</vt:lpstr>
      <vt:lpstr>Présentation PowerPoint</vt:lpstr>
      <vt:lpstr>Attention aux mâcles (Pauling)</vt:lpstr>
      <vt:lpstr>Présentation PowerPoint</vt:lpstr>
      <vt:lpstr>Macle</vt:lpstr>
      <vt:lpstr>Shechtman avait raison!</vt:lpstr>
      <vt:lpstr>La preuve indiscutable:   la Diffraction</vt:lpstr>
      <vt:lpstr>Présentation PowerPoint</vt:lpstr>
      <vt:lpstr>Présentation PowerPoint</vt:lpstr>
      <vt:lpstr>Présentation PowerPoint</vt:lpstr>
      <vt:lpstr>Présentation PowerPoint</vt:lpstr>
      <vt:lpstr>Pour vous!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Brigitte Pansu</dc:creator>
  <cp:lastModifiedBy>Brigitte Pansu</cp:lastModifiedBy>
  <cp:revision>145</cp:revision>
  <dcterms:created xsi:type="dcterms:W3CDTF">2014-09-20T17:59:08Z</dcterms:created>
  <dcterms:modified xsi:type="dcterms:W3CDTF">2014-10-12T20:14:32Z</dcterms:modified>
</cp:coreProperties>
</file>