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7" r:id="rId2"/>
    <p:sldId id="259" r:id="rId3"/>
    <p:sldId id="260" r:id="rId4"/>
    <p:sldId id="289" r:id="rId5"/>
    <p:sldId id="296" r:id="rId6"/>
    <p:sldId id="262" r:id="rId7"/>
    <p:sldId id="263" r:id="rId8"/>
    <p:sldId id="265" r:id="rId9"/>
    <p:sldId id="266" r:id="rId10"/>
    <p:sldId id="267" r:id="rId11"/>
    <p:sldId id="268" r:id="rId12"/>
    <p:sldId id="290" r:id="rId13"/>
    <p:sldId id="269" r:id="rId14"/>
    <p:sldId id="270" r:id="rId15"/>
    <p:sldId id="291" r:id="rId16"/>
    <p:sldId id="271" r:id="rId17"/>
    <p:sldId id="273" r:id="rId18"/>
    <p:sldId id="274" r:id="rId19"/>
    <p:sldId id="276" r:id="rId20"/>
    <p:sldId id="277" r:id="rId21"/>
    <p:sldId id="292" r:id="rId22"/>
    <p:sldId id="287" r:id="rId23"/>
    <p:sldId id="286" r:id="rId24"/>
    <p:sldId id="282" r:id="rId25"/>
    <p:sldId id="283" r:id="rId26"/>
    <p:sldId id="299" r:id="rId27"/>
    <p:sldId id="281" r:id="rId28"/>
    <p:sldId id="298" r:id="rId29"/>
    <p:sldId id="301" r:id="rId30"/>
    <p:sldId id="297" r:id="rId31"/>
    <p:sldId id="284" r:id="rId32"/>
    <p:sldId id="303" r:id="rId33"/>
    <p:sldId id="293" r:id="rId34"/>
    <p:sldId id="304" r:id="rId3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2C74986E-BF2A-4B5D-9EA7-6678E3B1AAA5}">
          <p14:sldIdLst>
            <p14:sldId id="257"/>
            <p14:sldId id="259"/>
            <p14:sldId id="260"/>
            <p14:sldId id="289"/>
            <p14:sldId id="296"/>
            <p14:sldId id="262"/>
            <p14:sldId id="263"/>
            <p14:sldId id="265"/>
            <p14:sldId id="266"/>
            <p14:sldId id="267"/>
            <p14:sldId id="268"/>
            <p14:sldId id="290"/>
            <p14:sldId id="269"/>
            <p14:sldId id="270"/>
            <p14:sldId id="291"/>
            <p14:sldId id="271"/>
            <p14:sldId id="273"/>
            <p14:sldId id="274"/>
            <p14:sldId id="276"/>
            <p14:sldId id="277"/>
            <p14:sldId id="292"/>
            <p14:sldId id="287"/>
            <p14:sldId id="286"/>
            <p14:sldId id="282"/>
            <p14:sldId id="283"/>
            <p14:sldId id="299"/>
            <p14:sldId id="281"/>
            <p14:sldId id="298"/>
            <p14:sldId id="301"/>
            <p14:sldId id="297"/>
            <p14:sldId id="284"/>
            <p14:sldId id="303"/>
          </p14:sldIdLst>
        </p14:section>
        <p14:section name="Section sans titre" id="{C2730A41-A03E-4439-9D93-445398D0E1D2}">
          <p14:sldIdLst>
            <p14:sldId id="293"/>
            <p14:sldId id="3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32" autoAdjust="0"/>
    <p:restoredTop sz="86506" autoAdjust="0"/>
  </p:normalViewPr>
  <p:slideViewPr>
    <p:cSldViewPr>
      <p:cViewPr varScale="1">
        <p:scale>
          <a:sx n="74" d="100"/>
          <a:sy n="74" d="100"/>
        </p:scale>
        <p:origin x="121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56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3" d="100"/>
          <a:sy n="43" d="100"/>
        </p:scale>
        <p:origin x="2004" y="4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90D8A-21E6-40D2-AD0C-7766C2A6F02F}" type="datetimeFigureOut">
              <a:rPr lang="fr-FR" smtClean="0"/>
              <a:t>11/10/2016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F9D819-6E98-41A7-A280-B8AE37FE48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7566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D39B6-F61E-4B44-82F0-2F204D5CD169}" type="datetimeFigureOut">
              <a:rPr lang="fr-FR" smtClean="0"/>
              <a:t>11/10/2016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B11EA-777B-4D17-923C-2F0A837C61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6094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03648" y="328498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7" name="AutoShape 2" descr="Aller à l'accueil"/>
          <p:cNvSpPr>
            <a:spLocks noChangeAspect="1" noChangeArrowheads="1"/>
          </p:cNvSpPr>
          <p:nvPr userDrawn="1"/>
        </p:nvSpPr>
        <p:spPr bwMode="auto">
          <a:xfrm>
            <a:off x="155575" y="-419100"/>
            <a:ext cx="15811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3231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14/10/2016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Fête de la Science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4553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55576" y="1484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475656" y="2492896"/>
            <a:ext cx="6285384" cy="3229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12/10/2014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Fête de la Science 2014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12B42-3C02-4F8D-8694-A8E7D130F558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7" name="AutoShape 2" descr="Aller à l'accueil"/>
          <p:cNvSpPr>
            <a:spLocks noChangeAspect="1" noChangeArrowheads="1"/>
          </p:cNvSpPr>
          <p:nvPr userDrawn="1"/>
        </p:nvSpPr>
        <p:spPr bwMode="auto">
          <a:xfrm>
            <a:off x="155575" y="-419100"/>
            <a:ext cx="15811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Aller à l'accueil"/>
          <p:cNvSpPr>
            <a:spLocks noChangeAspect="1" noChangeArrowheads="1"/>
          </p:cNvSpPr>
          <p:nvPr userDrawn="1"/>
        </p:nvSpPr>
        <p:spPr bwMode="auto">
          <a:xfrm>
            <a:off x="307975" y="-266700"/>
            <a:ext cx="15811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Aller à l'accueil"/>
          <p:cNvSpPr>
            <a:spLocks noChangeAspect="1" noChangeArrowheads="1"/>
          </p:cNvSpPr>
          <p:nvPr userDrawn="1"/>
        </p:nvSpPr>
        <p:spPr bwMode="auto">
          <a:xfrm>
            <a:off x="3172575" y="542578"/>
            <a:ext cx="15811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6" name="Picture 2" descr="Aller à l'accueil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2807"/>
            <a:ext cx="1216375" cy="115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50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50.gif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s.org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4.png"/><Relationship Id="rId4" Type="http://schemas.openxmlformats.org/officeDocument/2006/relationships/image" Target="../media/image6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600" dirty="0" smtClean="0"/>
              <a:t>Fête de la Science 2016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995936" y="1153071"/>
            <a:ext cx="4968552" cy="10455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fr-FR" sz="2800" dirty="0" smtClean="0">
                <a:latin typeface="Comic Sans MS" pitchFamily="66" charset="0"/>
              </a:rPr>
              <a:t>Les  diamants  sont-ils éternels?</a:t>
            </a:r>
            <a:endParaRPr lang="fr-FR" sz="2800" dirty="0">
              <a:latin typeface="Comic Sans MS" pitchFamily="66" charset="0"/>
            </a:endParaRPr>
          </a:p>
        </p:txBody>
      </p:sp>
      <p:sp>
        <p:nvSpPr>
          <p:cNvPr id="6" name="Espace réservé du contenu 5"/>
          <p:cNvSpPr txBox="1">
            <a:spLocks noGrp="1"/>
          </p:cNvSpPr>
          <p:nvPr>
            <p:ph idx="1"/>
          </p:nvPr>
        </p:nvSpPr>
        <p:spPr>
          <a:xfrm>
            <a:off x="4304828" y="3123391"/>
            <a:ext cx="44967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fr-FR" sz="2000" dirty="0" smtClean="0">
                <a:solidFill>
                  <a:srgbClr val="002060"/>
                </a:solidFill>
                <a:latin typeface="Comic Sans MS" pitchFamily="66" charset="0"/>
              </a:rPr>
              <a:t>Brigitte PANSU</a:t>
            </a:r>
          </a:p>
          <a:p>
            <a:pPr marL="0" indent="0" algn="ctr">
              <a:buNone/>
            </a:pPr>
            <a:r>
              <a:rPr lang="fr-FR" sz="2000" dirty="0" smtClean="0">
                <a:solidFill>
                  <a:srgbClr val="002060"/>
                </a:solidFill>
                <a:latin typeface="Comic Sans MS" pitchFamily="66" charset="0"/>
              </a:rPr>
              <a:t>Laboratoire de Physique des Solides</a:t>
            </a:r>
            <a:endParaRPr lang="fr-FR" sz="20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572000" y="4463691"/>
            <a:ext cx="39757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2060"/>
                </a:solidFill>
                <a:latin typeface="Comic Sans MS" pitchFamily="66" charset="0"/>
              </a:rPr>
              <a:t>Pierre PANSU</a:t>
            </a:r>
          </a:p>
          <a:p>
            <a:pPr algn="ctr"/>
            <a:r>
              <a:rPr lang="fr-FR" sz="2000" dirty="0" smtClean="0">
                <a:solidFill>
                  <a:srgbClr val="002060"/>
                </a:solidFill>
                <a:latin typeface="Comic Sans MS" pitchFamily="66" charset="0"/>
              </a:rPr>
              <a:t>Laboratoire de Mathématiques</a:t>
            </a:r>
            <a:endParaRPr lang="fr-FR" sz="20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14/10/2016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1</a:t>
            </a:fld>
            <a:endParaRPr lang="fr-FR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75830"/>
            <a:ext cx="3179252" cy="427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5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Fête de la Science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10</a:t>
            </a:fld>
            <a:endParaRPr lang="fr-FR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418216"/>
              </p:ext>
            </p:extLst>
          </p:nvPr>
        </p:nvGraphicFramePr>
        <p:xfrm>
          <a:off x="539552" y="1844824"/>
          <a:ext cx="33782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2" name="Acrobat Document" r:id="rId3" imgW="8389546" imgH="10096380" progId="AcroExch.Document.7">
                  <p:embed/>
                </p:oleObj>
              </mc:Choice>
              <mc:Fallback>
                <p:oleObj name="Acrobat Document" r:id="rId3" imgW="8389546" imgH="1009638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1844824"/>
                        <a:ext cx="337820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304087"/>
              </p:ext>
            </p:extLst>
          </p:nvPr>
        </p:nvGraphicFramePr>
        <p:xfrm>
          <a:off x="4572000" y="1916832"/>
          <a:ext cx="381476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3" name="Acrobat Document" r:id="rId5" imgW="10949882" imgH="11666097" progId="AcroExch.Document.7">
                  <p:embed/>
                </p:oleObj>
              </mc:Choice>
              <mc:Fallback>
                <p:oleObj name="Acrobat Document" r:id="rId5" imgW="10949882" imgH="1166609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0" y="1916832"/>
                        <a:ext cx="3814763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57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3D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Fête de la Science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11</a:t>
            </a:fld>
            <a:endParaRPr lang="fr-FR"/>
          </a:p>
        </p:txBody>
      </p:sp>
      <p:pic>
        <p:nvPicPr>
          <p:cNvPr id="5122" name="Picture 2" descr="D:\Users\pansu\Desktop\FeteDeLaScience\hauy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763888" cy="380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Users\pansu\Desktop\FeteDeLaScience\bal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76672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67260" y="5656309"/>
            <a:ext cx="3764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Comic Sans MS" pitchFamily="66" charset="0"/>
              </a:rPr>
              <a:t>René-Just HAUY, 1784</a:t>
            </a:r>
            <a:endParaRPr lang="fr-FR" sz="2400" b="1" dirty="0">
              <a:latin typeface="Comic Sans MS" pitchFamily="66" charset="0"/>
            </a:endParaRPr>
          </a:p>
        </p:txBody>
      </p:sp>
      <p:pic>
        <p:nvPicPr>
          <p:cNvPr id="9" name="Picture 4" descr="http://www.ressources-pedagogiques.ups-tlse.fr/cpm/Webb/Etat%20de%20la%20matiere/cours1_fichiers/image0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484356"/>
            <a:ext cx="2167706" cy="299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7"/>
          <p:cNvCxnSpPr/>
          <p:nvPr/>
        </p:nvCxnSpPr>
        <p:spPr>
          <a:xfrm flipH="1">
            <a:off x="5580112" y="980728"/>
            <a:ext cx="756084" cy="86409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H="1">
            <a:off x="6228184" y="980728"/>
            <a:ext cx="108012" cy="17281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 flipV="1">
            <a:off x="5580112" y="1844824"/>
            <a:ext cx="648072" cy="86409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18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Fête de la Science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12</a:t>
            </a:fld>
            <a:endParaRPr lang="fr-FR"/>
          </a:p>
        </p:txBody>
      </p:sp>
      <p:pic>
        <p:nvPicPr>
          <p:cNvPr id="11266" name="Picture 2" descr="http://www.marignier.fr/images/goutte_e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380" y="620688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encrypted-tbn1.gstatic.com/images?q=tbn:ANd9GcRDW1D7J54iaqejmZ2K1BZkDBpFSyuJ1MGhGoz5WBI_h_2JbND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81610"/>
            <a:ext cx="26289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encrypted-tbn3.gstatic.com/images?q=tbn:ANd9GcQ3Zj3L4tNOpLCcugW5DzTTHevIddWXW-CRLSD72w7ownFY-S8M0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104" y="2997031"/>
            <a:ext cx="2838450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encrypted-tbn2.gstatic.com/images?q=tbn:ANd9GcRuGU5iibSd2bTQ3vFtXP9_Ud2ZewpfFUDVLTdjC3Pf_HlA0aT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33056"/>
            <a:ext cx="253365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635896" y="4943218"/>
            <a:ext cx="52100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latin typeface="Comic Sans MS" pitchFamily="66" charset="0"/>
              </a:rPr>
              <a:t>Mais comment faire </a:t>
            </a:r>
          </a:p>
          <a:p>
            <a:pPr algn="ctr"/>
            <a:r>
              <a:rPr lang="fr-FR" sz="2400" dirty="0" smtClean="0">
                <a:latin typeface="Comic Sans MS" pitchFamily="66" charset="0"/>
              </a:rPr>
              <a:t>pour se débarrasser de la gravité? </a:t>
            </a:r>
            <a:endParaRPr lang="fr-FR" sz="2400" dirty="0">
              <a:latin typeface="Comic Sans MS" pitchFamily="66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267744" y="317847"/>
            <a:ext cx="5666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Comic Sans MS" pitchFamily="66" charset="0"/>
              </a:rPr>
              <a:t>FORME D’UNE GOUTTE LIQUIDE ?</a:t>
            </a:r>
            <a:endParaRPr lang="fr-FR" sz="2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70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Tintin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13</a:t>
            </a:fld>
            <a:endParaRPr lang="fr-FR"/>
          </a:p>
        </p:txBody>
      </p:sp>
      <p:pic>
        <p:nvPicPr>
          <p:cNvPr id="6146" name="Picture 2" descr="D:\Users\pansu\Desktop\FeteDeLaScience\tint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756769"/>
            <a:ext cx="5760640" cy="532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44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</a:rPr>
              <a:t>ArcArchimède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Fête de la Science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14</a:t>
            </a:fld>
            <a:endParaRPr lang="fr-FR"/>
          </a:p>
        </p:txBody>
      </p:sp>
      <p:pic>
        <p:nvPicPr>
          <p:cNvPr id="7170" name="Picture 2" descr="D:\Users\pansu\Desktop\FeteDeLaScience\archime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7113"/>
            <a:ext cx="324802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encrypted-tbn1.gstatic.com/images?q=tbn:ANd9GcTkDx2EiUe4_BVTOWXh6oAOig1TBzpUQtQSCpWEjhdQe0OU6xNk_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248" y="2060848"/>
            <a:ext cx="2444061" cy="244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95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Photo goutte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Fête de la Science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15</a:t>
            </a:fld>
            <a:endParaRPr lang="fr-FR"/>
          </a:p>
        </p:txBody>
      </p:sp>
      <p:pic>
        <p:nvPicPr>
          <p:cNvPr id="10242" name="Picture 2" descr="D:\Users\pansu\Desktop\FeteDeLaScience\IMG_59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44824"/>
            <a:ext cx="518441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971600" y="3140967"/>
            <a:ext cx="15183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Comic Sans MS" pitchFamily="66" charset="0"/>
              </a:rPr>
              <a:t>Diamètre</a:t>
            </a:r>
          </a:p>
          <a:p>
            <a:r>
              <a:rPr lang="fr-FR" sz="2400" dirty="0" smtClean="0">
                <a:latin typeface="Comic Sans MS" pitchFamily="66" charset="0"/>
              </a:rPr>
              <a:t>~ 1 cm</a:t>
            </a:r>
            <a:endParaRPr lang="fr-FR" sz="2400" dirty="0">
              <a:latin typeface="Comic Sans MS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699792" y="404664"/>
            <a:ext cx="48782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 smtClean="0">
                <a:latin typeface="Comic Sans MS" pitchFamily="66" charset="0"/>
              </a:rPr>
              <a:t>Goutte d’huile </a:t>
            </a:r>
          </a:p>
          <a:p>
            <a:pPr algn="ctr"/>
            <a:r>
              <a:rPr lang="fr-FR" sz="2800" b="1" dirty="0" smtClean="0">
                <a:latin typeface="Comic Sans MS" pitchFamily="66" charset="0"/>
              </a:rPr>
              <a:t>dans un mélange eau/alcool</a:t>
            </a:r>
            <a:endParaRPr lang="fr-FR" sz="28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20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2788" y="1565920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Sphère/Cube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Fête de la Science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16</a:t>
            </a:fld>
            <a:endParaRPr lang="fr-FR"/>
          </a:p>
        </p:txBody>
      </p:sp>
      <p:pic>
        <p:nvPicPr>
          <p:cNvPr id="11268" name="Picture 4" descr="http://4.bp.blogspot.com/-KF78Iq81jfs/Tt9zTlP9p9I/AAAAAAAAAPs/EUYOUiZAAAY/s1600/cube-shap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973" y="3212311"/>
            <a:ext cx="2543025" cy="25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data:image/jpeg;base64,/9j/4AAQSkZJRgABAQAAAQABAAD/2wCEAAkGBxARDxAPDRANDBANDw8PDQ0NDg8PDQ8NFBEWFhQRFBQYHSggGBoxHBQUITEtJSkrLjEuFx82ODMsNygtLisBCgoKDg0OGhAQFyweHBwsLCwvLC0sLCwsLCssLCwsLCwsLDQsLCwsLSwrNywsLSwsLCwsLC4vLCssLCwsLCwsM//AABEIAMIBAwMBIgACEQEDEQH/xAAcAAEAAgIDAQAAAAAAAAAAAAAAAwQFBgECBwj/xABDEAACAgEBBQUEBgcFCQEAAAAAAQIDBBEFEiExQQYTUWGRIkJxgQcyUqGxwRQjYnKCkuEVM1OTojRDREVUY6Ozwxb/xAAaAQEAAwEBAQAAAAAAAAAAAAAAAQIDBAUG/8QAJBEBAAICAgEEAwEBAAAAAAAAAAECAxEEITESIkFRE3GxYTL/2gAMAwEAAhEDEQA/APcQAAAAAAAAAAAAAAAAAABHddCC3rJRgvtTkor1Zib+12zINxs2js6ElzjLMx1JfLe1AzQMDHtrsp/8y2b883HX4yMnh7Tx7uNF9F6fJ0212a/ysC2AAAAAAAAAAAAA6SrT+18pyX4M4dKfWfynNfmSACN1LXX2v556empC8CGretusm29Lrlxfwl8vgi0AOIR0SS14cOLbfq+LODsAAAAAAAAAAAAAAAVdp7Soxq3dlW1Y9cedls1COvRLXm/Lmav2g7aS7yWJsin+0MqOqss/4PGfL9ZPVJvXpquTTafA1O3sNbk2fpG2c23Jt46Qq0UK0+cYOS0iuXCMV8+ZvTBM926/os9oPpmpjrDZmPPKfJZGRvU0fGMNN+Xz3Tz3bHb7bGVrvZc8eD/3eGljxXwmvb/1G57R7F4Sg+472E0nuuc1ODfhJaa+hoGTUlyWh24+Nj1uFoiGv5dM7JOd0p3TfOdspWTfzk2ys8dLw+RmL4FG2JW1Ij4TpSdSOjx15ehPJHXQy1/iGW2X2s2nitPGzsutLlCVrtq/y7NY/cb52f8Apyyq2o7Sxq8qPBO7H/U3JeLg9Yyfw3Ty5HO7rzKziiUafU/ZXtxs/aK0xL497prLFtXd5MeGr9h/WXnHVeZsh8Y9001KDcZRalGUW1KMk9U01yZ6d2G+mLIxnGja2/mUcIrKXHLqXjP/ABV/q58ZcjG2KYNPoAFXZe0qcmmF+LbDIptWsLK5axfivJ68GnxTXEtGSAAAAAAAAAAAAAAAAAAAAAAAABs0/OzLdouVWLZPGwItwuzK3pdltcJV476Q6OfXpw529q2vMtniQbjiUPdz7YvR3Wc/0SDXTTTfa8d3q9LF1iilCCjCMUoxjFJRjFcFFLojpx0138/wVMfHpxqlTjVwprhyhBcNfFvm35sx2dk6JuTSS6vkTZ2UorjxfRGo7Wy3LjJ/BdEd+HBNu5RtU25tttOFWsU+Dm/rNeXgaZksymfbzMFlWnVaK441DSFa9lK1E1lhFut8jjtO0qsokehf7jx+4OheBT0o0onKLbpXgdHUi8VNJtlXQhYu9hCyEuEt+Ke75rU3SrY+Det2ymMG+U6m65L04P5o0TuzP7I2jwUW9JRWnHrp1Na01Gp8Jj6lsexsbaGxbHkbMk9oYk3vZODLhOUFzkkve096K18U0e1dl+0WNtHGhlYc9+E+Eoy0VlVqS3qrI9JLVfFNNappvyfYu1tNE3qjNY1E8W97S2ZFzlNL+0MCvRRzqVxc648letW19riub48fI42vdVSY09UBV2XtCrJoqyMeatqvhGyua6xa6p8U+jT4ppotHAgAAAAAAAAAAAAAAAAAAAxPaHOnCMKMdpZOXJ10trVVRS1sva8Ix4+bcV1Msazs23vrL86XFWN4+H5YlcmnNfv2KUtesVX4GmOu539CxXTXRVCilNQrWi1espPnKcn1k222+rbMdmZW6vFvkvzZJnZW6tXxb+qjBZFrerfFs9LBh33Klp0rZ2Q3q29W+Zrm0LuZnbMdy4y4Lw6/0MZtLBjJcPYa6rj6noRaKxqE0hqGdbxMLkSMttSmUHpLrya5Mxjh16nLk3MtlaNfj6EqR2USaFBStDSBI7Kt+BdhQd+6NYxp0xzoZ0lQzKOojlUPxmmJlXocJ/Lz6ov21FOcNC1YRpl9kbReu7J+0vvR6B2b2to0m+vB+DPJU2tGuDXFM2fYe0NdH1XBrzJtU89PYtjZCxclacMTaVmjj7uNtOXVeELNPlYvGw3M842HdDJonj2uW7bHck4vdnF+7OL6STSafRpM3Ts9nTtoXfaK+mUqMpRSS7+t6OaWr0jJbs4r7M4ni8jH6LM2TABgAAAAAAAAAAAAAAAAMP2rypwxZxpbjdkyrxaGucbbpKCmv3U3P+FlXJVdNcKq0oVUVxrglyjXCOiXojrtyzf2jg08449WXnS8FOMY0Va/59j/AITC9os72lWnz9qXw6I7ePj9WoJV78hzlq/gl4LwO/dbq1fP8CHAWr3n05fEmyJnqT17YYz3KrezEZsjKXswudLmG1Iajtee9a/2fZXx6mKmi5fLVt/abfqytJETDVzRHiXa6ytQuKMpVA1pQhHGo7d0WY1nfuzaKG1J1EUqjIusjnWPQbYuysoZFRmbYFHIgZWpoYiSJ8C/cmvB8H+TOtsSFk63CJendlM/dnHjwfA9N2XZuZSa+pnU+1y3VlUcNfFylXL0x0eHdncrhF9VwfxR69gZGuPVctNca+m3V+7Bvu7pf5U7PU83mU3Xat4723QAHlKgAAAAAAAAAAAAAAANNldvbXz3/wBPgbPp8lv2ZFj/AAj6I0bI2l3t1lmvCUnu/uLhH7ki5tzbCo2j2k1lpOVWzIUrXi28bde6vJ26mo4uRyPa4FOt/o109AwrNIRXlq/mc2WcTH0X9CbvDqtX5Yx5L5GD2tPSub8Iy/Ayt0zBbcl+ql56L70UhvVq1hCye0hRppeUlRl8fikYmBkcKfD4HTjhWZ0yEYnfdOtbJTb0qbdHAisiWGQ2E+k2o3RKV6L9pSuMslelolirolSRftRRmYVheWU7P26Scfg/yf5HsnZePfYl1P8Ai02V/wA0GjxLY8tLl5pr8/yPa/o/fBry/JnDyI9sot/y33Cv7yquxcra4TXwlFP8ycxvZp64OG/HEx//AFRMkeIoAAAAAAAAAAAAAAAA+dfpar3Nu5D/AMavGt/8Kr/+Zh8e4236eMFraWJdFf7RiupfvU2tt+l0fQ0yNe7z4v7j2eBbqFvhvGNka6PxSZdjYa3szI1hH9n2X8uX3aGWruPVyU6YxHa7bMwW3p/q15zX4Myk7DCbdnwgv2m/Rf1OOPLerBWzREpIktSImkaEpoSRcxpcfiUIJFmng0dGOVZZeqZZjIpVMsRZ16Y7StkVjOWyOY0mZQWFHIfMvWFDJfAxy+FqMban1Ks0W7GVbDmq1S7L/vofF/gz2/sH7MJSfKMW38EmeKbFhrkQ8tX9zPa9i0tYFyT3ZW19xW/+7c1VD/VNHByZ9sk+G67BrccTFi+DjjURa81XFF84itFouCXBfA5PEUAAAAAAAAAAAAAAAAaN9LeyO+w4XpayxLG9eqqsW5JL+Lu38jxaxcNT6bz8WN1VlM/q2wlCXwktNT5z2vgSoutosWkq5yi/DVPTVeR6PCv1pevhV2fkbstHyl+PQzldxq7Zdo2hotJJvzR9DX30ZzGpbD32qMNtu3jD4S/IQ2rX1bXxiyltHKjOScXron0ficFupbR4VZWHXeZzvBCJVdoJ+JZrTIYIt48eJ044VlkKUTogqZMmdseGM+XZnSRzqRzmBHazHZXL5ly2ZSyHwOfLPTSkKNiKdhbtZTsOe0+mGjNdj8bfvb+ykvV/0Pcdm0e1hY/jKWVamuHdUJbvHo+9spf8L8DzX6Ntl6qM2v7yW98uS/D7z1jsnHvJX5nuWyWPi89Hi0OSdiX7VsrpJrnHuzyeXf26Rb6bEADzFQAAAAAAAAAAAAAAAA8x+lvYH1c6peEL9PHlGb+XD5LxPTiHMxYW1zqtSnCyLjOL6pmmK/ottMTp8v3x6kWpsfbDYE8HJnTPVwl7VNmnCdbfB/Ho/M1ufBn0HF5ER+pTaHSw6Jkr4kL4M15FN+6EVl3RLCJ0hJE8Wc1V0tcCzBlaMiWMjrx2iFZW4zJFYVFM57w6IupNVl2EU7CJzI5TItkIq7TmV7ZHM5leyZz2u0iEFzKlhZtIFHwTbbSSSbbb5JLqzly330Ny+jfLyLpWbNoc1PIcd2+PPFxuP6RYn0ajoo/tTR9B4mNCquFVUVXXVCNdcI8IxrikoxXlokad9FvY/wDs/Fdl8UsvLUZX8m6oe7Sn5a6vzfVJG7HjZ8nrt14hWQAGCAAAAAAAAAAAAAAAAAAAYTtZ2cqz8d02exOOsqLtNXXZ+a8V+eh897b2Xdi3Tx8mDrsg/wCGUek4vrFn0+YLtZ2Wx9oU93et2cNe5vgl3lUn+MfFPn5PRrow55p1PhaJfNbehw3qZntT2Zytn2d3lQ1hJtU5ENXTavJ9JadHx+K4mCfkexi5MTGp8Ewb2hLC0h3vE6vyFteYIlfjYSKwxqsZ3VxEZNJZJWHPemPVxz3xf8xpedpHK0qd6cOwicppYlYRORHvEuNTOyca6oStsse7CuEXKcpeCSM5yJR2tJNvgeufRR2AlW4bR2hDds+th401xrT5XWJ8p+C6c3x03bXYH6NFTKGXtJRsvi1KnG4Sqol0lN8pz+5dNXo16aedyORv21VmQAHGqAAAAAAAAAAAAAABwBycA4YHOpxvHVkM2wJ3M6O5FK2cijfbMDI58Kbq5VZEK7q5rSddkVKLXwZ5L2q+i+KcrNl2rTn+iZEuXlXb+Uv5jdMrIt6amEzMy/pqXpe1fCdvHNoYd1E+7yarKJ+FkdNf3XykvhqVt49K2pkXTi42QVkXzjOKlH0Zp2fslNtxrlX+43p6M6a8r7Tthd843iW3BsXST+RBKmz7MvQ0/PWfk6dt85UyLurPsS9DvDGsfuv0H5q/ZtIpnZS1aS4tvRJcW34JE+Ns2TftRm/JcEbNseE6uNVUa39pR9v+Z8Ss8qI8Gzs52Cy8pqV2mDS9G53LW5r9mrn/ADafM9i7KdnMLAjpjQ1sktLMixqV8/Jy6LyWiNGws7I4a7xncPKu66nNfNa/lEy3+OQjurUatjX2ddTJ0WSMkMwpnbUo1yZYi2BNqcnRHKA7A4OQAAAAAAAAAAAHGhyAOuhw4HcAQupEcsZMtADHzwIvoQWbIg+iMuNANes7P1v3V6FazstU/dXobToNANOn2OpfuL0IpdiafsL0N20GgGj/AP4ej7C9DvHsVSvcXobroNANRh2QqXur0LFfZmte6vQ2bQaAYOvYUF7qLENlxXRGU0OQKMMKK6E0cdFgARKs7qJ2AHGg0OQAAAAAAAAAAAAAAAAAAAAAAAAAAAAAAAAAAAAAAAAAAAAAAAAAAAAA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27" y="2827475"/>
            <a:ext cx="3687548" cy="276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875777" y="5635148"/>
            <a:ext cx="3267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latin typeface="Comic Sans MS" pitchFamily="66" charset="0"/>
              </a:rPr>
              <a:t>MÊME   VOLUME</a:t>
            </a:r>
            <a:endParaRPr lang="fr-FR" sz="2800" b="1" dirty="0">
              <a:latin typeface="Comic Sans MS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02816" y="1988840"/>
            <a:ext cx="3318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Comic Sans MS" pitchFamily="66" charset="0"/>
              </a:rPr>
              <a:t>Aire </a:t>
            </a:r>
            <a:r>
              <a:rPr lang="fr-FR" sz="2800" b="1" dirty="0" smtClean="0">
                <a:latin typeface="Comic Sans MS" pitchFamily="66" charset="0"/>
              </a:rPr>
              <a:t>de </a:t>
            </a:r>
            <a:r>
              <a:rPr lang="fr-FR" sz="2800" b="1" dirty="0">
                <a:latin typeface="Comic Sans MS" pitchFamily="66" charset="0"/>
              </a:rPr>
              <a:t>la </a:t>
            </a:r>
            <a:r>
              <a:rPr lang="fr-FR" sz="2800" b="1" dirty="0" smtClean="0">
                <a:latin typeface="Comic Sans MS" pitchFamily="66" charset="0"/>
              </a:rPr>
              <a:t>Sphère</a:t>
            </a:r>
            <a:endParaRPr lang="fr-FR" sz="6000" b="1" dirty="0">
              <a:latin typeface="Comic Sans MS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509398" y="1973123"/>
            <a:ext cx="46346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 smtClean="0">
                <a:latin typeface="Comic Sans MS" pitchFamily="66" charset="0"/>
              </a:rPr>
              <a:t>Aire  du Cube=</a:t>
            </a:r>
          </a:p>
          <a:p>
            <a:pPr algn="ctr"/>
            <a:r>
              <a:rPr lang="fr-FR" sz="2800" b="1" dirty="0" smtClean="0">
                <a:latin typeface="Comic Sans MS" pitchFamily="66" charset="0"/>
              </a:rPr>
              <a:t>1.24 * Aire de la Sphère</a:t>
            </a:r>
            <a:endParaRPr lang="fr-FR" sz="2800" b="1" dirty="0">
              <a:latin typeface="Comic Sans MS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067944" y="1988840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/>
              <a:t>&lt;</a:t>
            </a:r>
            <a:endParaRPr lang="fr-FR" sz="4400" b="1" dirty="0"/>
          </a:p>
        </p:txBody>
      </p:sp>
    </p:spTree>
    <p:extLst>
      <p:ext uri="{BB962C8B-B14F-4D97-AF65-F5344CB8AC3E}">
        <p14:creationId xmlns:p14="http://schemas.microsoft.com/office/powerpoint/2010/main" val="10240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Curie à vélo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Fête de la Science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17</a:t>
            </a:fld>
            <a:endParaRPr lang="fr-FR"/>
          </a:p>
        </p:txBody>
      </p:sp>
      <p:pic>
        <p:nvPicPr>
          <p:cNvPr id="8194" name="Picture 2" descr="D:\Users\pansu\Desktop\FeteDeLaScience\cur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728" y="188640"/>
            <a:ext cx="3672408" cy="535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100650" y="5539299"/>
            <a:ext cx="44005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latin typeface="Comic Sans MS" pitchFamily="66" charset="0"/>
              </a:rPr>
              <a:t>Pierre et Marie Curie</a:t>
            </a:r>
          </a:p>
          <a:p>
            <a:r>
              <a:rPr lang="fr-FR" sz="2000" dirty="0" smtClean="0">
                <a:latin typeface="Comic Sans MS" pitchFamily="66" charset="0"/>
              </a:rPr>
              <a:t>Voyage de noces en Bretagne 1895</a:t>
            </a:r>
            <a:endParaRPr lang="fr-FR" sz="2000" dirty="0">
              <a:latin typeface="Comic Sans MS" pitchFamily="66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343699"/>
            <a:ext cx="1771802" cy="162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89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</a:rPr>
              <a:t>Octahedron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1" name="Picture 4" descr="Image:Octaèdre tronqué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716796"/>
            <a:ext cx="4096519" cy="319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Fête de la Science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18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195736" y="116632"/>
            <a:ext cx="6889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latin typeface="Comic Sans MS" pitchFamily="66" charset="0"/>
              </a:rPr>
              <a:t>Entre le CUBE et l’OCTAEDRE</a:t>
            </a:r>
            <a:endParaRPr lang="fr-FR" sz="3600" dirty="0">
              <a:latin typeface="Comic Sans MS" pitchFamily="66" charset="0"/>
            </a:endParaRPr>
          </a:p>
        </p:txBody>
      </p:sp>
      <p:pic>
        <p:nvPicPr>
          <p:cNvPr id="9220" name="Picture 4" descr="http://p7.storage.canalblog.com/79/87/705635/493544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54" y="3933056"/>
            <a:ext cx="2470036" cy="249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267" y="1316961"/>
            <a:ext cx="2420334" cy="2229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633" y="3356992"/>
            <a:ext cx="2863602" cy="286360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58" y="1920187"/>
            <a:ext cx="1771802" cy="162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050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</a:rPr>
              <a:t>Pieranski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Sotta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19</a:t>
            </a:fld>
            <a:endParaRPr lang="fr-FR"/>
          </a:p>
        </p:txBody>
      </p:sp>
      <p:pic>
        <p:nvPicPr>
          <p:cNvPr id="13314" name="Picture 2" descr="D:\Users\pansu\Desktop\FeteDeLaScience\paw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80" y="1124744"/>
            <a:ext cx="6447216" cy="216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Users\pansu\Desktop\FeteDeLaScience\cubic-cub11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4005064"/>
            <a:ext cx="5452194" cy="193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04343" y="4221088"/>
            <a:ext cx="2595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Bulles d’air </a:t>
            </a:r>
          </a:p>
          <a:p>
            <a:pPr algn="ctr"/>
            <a:r>
              <a:rPr lang="fr-FR" dirty="0" smtClean="0">
                <a:latin typeface="Comic Sans MS" pitchFamily="66" charset="0"/>
              </a:rPr>
              <a:t>dans un mélange eau/savon</a:t>
            </a:r>
          </a:p>
          <a:p>
            <a:pPr algn="ctr"/>
            <a:r>
              <a:rPr lang="fr-FR" dirty="0" smtClean="0">
                <a:latin typeface="Comic Sans MS" pitchFamily="66" charset="0"/>
              </a:rPr>
              <a:t>(P. </a:t>
            </a:r>
            <a:r>
              <a:rPr lang="fr-FR" dirty="0" err="1" smtClean="0">
                <a:latin typeface="Comic Sans MS" pitchFamily="66" charset="0"/>
              </a:rPr>
              <a:t>Sotta</a:t>
            </a:r>
            <a:r>
              <a:rPr lang="fr-FR" dirty="0" smtClean="0">
                <a:latin typeface="Comic Sans MS" pitchFamily="66" charset="0"/>
              </a:rPr>
              <a:t>, LPS)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460" y="1868631"/>
            <a:ext cx="2595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Gouttes de mélange eau/savon</a:t>
            </a:r>
          </a:p>
          <a:p>
            <a:pPr algn="ctr"/>
            <a:r>
              <a:rPr lang="fr-FR" dirty="0" smtClean="0">
                <a:latin typeface="Comic Sans MS" pitchFamily="66" charset="0"/>
              </a:rPr>
              <a:t>(P. </a:t>
            </a:r>
            <a:r>
              <a:rPr lang="fr-FR" dirty="0" err="1" smtClean="0">
                <a:latin typeface="Comic Sans MS" pitchFamily="66" charset="0"/>
              </a:rPr>
              <a:t>Pieranski</a:t>
            </a:r>
            <a:r>
              <a:rPr lang="fr-FR" dirty="0" smtClean="0">
                <a:latin typeface="Comic Sans MS" pitchFamily="66" charset="0"/>
              </a:rPr>
              <a:t>, LPS)</a:t>
            </a:r>
            <a:endParaRPr lang="fr-FR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6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La Bague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Fête de la Science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2</a:t>
            </a:fld>
            <a:endParaRPr lang="fr-FR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28800"/>
            <a:ext cx="4581128" cy="343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88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3D structure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Fête de la Science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20</a:t>
            </a:fld>
            <a:endParaRPr lang="fr-FR"/>
          </a:p>
        </p:txBody>
      </p:sp>
      <p:pic>
        <p:nvPicPr>
          <p:cNvPr id="14338" name="Picture 2" descr="D:\Users\pansu\Desktop\FeteDeLaScience\ex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20592"/>
            <a:ext cx="4986114" cy="498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928574" y="262444"/>
            <a:ext cx="43845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Comic Sans MS" pitchFamily="66" charset="0"/>
              </a:rPr>
              <a:t>Ces mélanges eau/savon sont </a:t>
            </a:r>
          </a:p>
          <a:p>
            <a:r>
              <a:rPr lang="fr-FR" sz="2400" dirty="0" smtClean="0">
                <a:latin typeface="Comic Sans MS" pitchFamily="66" charset="0"/>
              </a:rPr>
              <a:t>des CRISTAUX LIQUIDES</a:t>
            </a:r>
            <a:endParaRPr lang="fr-FR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7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99792" y="764704"/>
            <a:ext cx="6069360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Forme cristalline</a:t>
            </a:r>
            <a:br>
              <a:rPr lang="fr-FR" dirty="0" smtClean="0">
                <a:solidFill>
                  <a:schemeClr val="bg1"/>
                </a:solidFill>
              </a:rPr>
            </a:b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Fête de la Science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21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71488" y="2852936"/>
            <a:ext cx="36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omic Sans MS" pitchFamily="66" charset="0"/>
              </a:rPr>
              <a:t>Opérations de symétrie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itchFamily="66" charset="0"/>
              </a:rPr>
              <a:t>qui laissent le cube invariant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itchFamily="66" charset="0"/>
              </a:rPr>
              <a:t>en échangeant les faces du cube</a:t>
            </a:r>
          </a:p>
          <a:p>
            <a:pPr algn="ctr"/>
            <a:endParaRPr lang="fr-FR" sz="2400" dirty="0">
              <a:latin typeface="Comic Sans MS" pitchFamily="66" charset="0"/>
            </a:endParaRPr>
          </a:p>
        </p:txBody>
      </p:sp>
      <p:pic>
        <p:nvPicPr>
          <p:cNvPr id="10242" name="Picture 2" descr="File:Hexahedr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84784"/>
            <a:ext cx="417646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44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Fête de la Science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22</a:t>
            </a:fld>
            <a:endParaRPr lang="fr-FR"/>
          </a:p>
        </p:txBody>
      </p:sp>
      <p:pic>
        <p:nvPicPr>
          <p:cNvPr id="12290" name="Picture 2" descr="http://4.bp.blogspot.com/-ja3bQ3F5YXI/TvCRdsnKrmI/AAAAAAAAAHA/IyCiZUoT7sE/s1600/sistem+sumbu+krista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720" y="44625"/>
            <a:ext cx="3185696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827584" y="2061487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omic Sans MS" pitchFamily="66" charset="0"/>
              </a:rPr>
              <a:t>Arrangement</a:t>
            </a:r>
            <a:r>
              <a:rPr lang="fr-FR" sz="2400" dirty="0">
                <a:latin typeface="Comic Sans MS" pitchFamily="66" charset="0"/>
              </a:rPr>
              <a:t> </a:t>
            </a:r>
            <a:r>
              <a:rPr lang="fr-FR" sz="2400" dirty="0" smtClean="0">
                <a:latin typeface="Comic Sans MS" pitchFamily="66" charset="0"/>
              </a:rPr>
              <a:t>atomique</a:t>
            </a:r>
            <a:endParaRPr lang="fr-FR" sz="2400" dirty="0">
              <a:latin typeface="Comic Sans MS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512251" y="4437112"/>
            <a:ext cx="1614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latin typeface="Comic Sans MS" pitchFamily="66" charset="0"/>
              </a:rPr>
              <a:t>Forme</a:t>
            </a:r>
          </a:p>
          <a:p>
            <a:pPr algn="ctr"/>
            <a:r>
              <a:rPr lang="fr-FR" sz="2400" dirty="0" smtClean="0">
                <a:latin typeface="Comic Sans MS" pitchFamily="66" charset="0"/>
              </a:rPr>
              <a:t>cristalline</a:t>
            </a:r>
            <a:endParaRPr lang="fr-FR" sz="2400" dirty="0">
              <a:latin typeface="Comic Sans MS" pitchFamily="66" charset="0"/>
            </a:endParaRPr>
          </a:p>
        </p:txBody>
      </p:sp>
      <p:sp>
        <p:nvSpPr>
          <p:cNvPr id="8" name="Flèche vers le bas 7"/>
          <p:cNvSpPr/>
          <p:nvPr/>
        </p:nvSpPr>
        <p:spPr>
          <a:xfrm>
            <a:off x="1995488" y="2523152"/>
            <a:ext cx="560288" cy="18419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025739" y="3089468"/>
            <a:ext cx="2587568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omic Sans MS" pitchFamily="66" charset="0"/>
              </a:rPr>
              <a:t>Mêmes rotations</a:t>
            </a:r>
            <a:endParaRPr lang="fr-FR" sz="24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56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3768" y="683226"/>
            <a:ext cx="6357392" cy="64807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MAIS ALORS!!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Fête de la Science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23</a:t>
            </a:fld>
            <a:endParaRPr lang="fr-FR"/>
          </a:p>
        </p:txBody>
      </p:sp>
      <p:pic>
        <p:nvPicPr>
          <p:cNvPr id="7170" name="Picture 2" descr="https://encrypted-tbn0.gstatic.com/images?q=tbn:ANd9GcSxA9PY1VA6G1vGgyrnkCrdp5LbfelU9-8jdVEijaR70_qYTKeyx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64" y="3500173"/>
            <a:ext cx="2808312" cy="276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95536" y="2571501"/>
            <a:ext cx="28248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Comic Sans MS" pitchFamily="66" charset="0"/>
              </a:rPr>
              <a:t>Le diamant a une</a:t>
            </a:r>
          </a:p>
          <a:p>
            <a:r>
              <a:rPr lang="fr-FR" sz="2400" dirty="0" smtClean="0">
                <a:latin typeface="Comic Sans MS" pitchFamily="66" charset="0"/>
              </a:rPr>
              <a:t> structure cubique</a:t>
            </a:r>
            <a:endParaRPr lang="fr-FR" sz="2400" dirty="0">
              <a:latin typeface="Comic Sans MS" pitchFamily="66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166276"/>
            <a:ext cx="2800392" cy="2100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emoticone nu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617538"/>
            <a:ext cx="1285875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moticone nu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-465138"/>
            <a:ext cx="1285875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2375030"/>
            <a:ext cx="1224136" cy="1630034"/>
          </a:xfrm>
          <a:prstGeom prst="rect">
            <a:avLst/>
          </a:prstGeom>
        </p:spPr>
      </p:pic>
      <p:pic>
        <p:nvPicPr>
          <p:cNvPr id="7179" name="Picture 11" descr="Emoticone et smiley triste nu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716" y="1628800"/>
            <a:ext cx="1773348" cy="177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èche droite 9"/>
          <p:cNvSpPr/>
          <p:nvPr/>
        </p:nvSpPr>
        <p:spPr>
          <a:xfrm>
            <a:off x="3995936" y="4233615"/>
            <a:ext cx="792088" cy="3845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/>
          <p:cNvCxnSpPr/>
          <p:nvPr/>
        </p:nvCxnSpPr>
        <p:spPr>
          <a:xfrm>
            <a:off x="3995936" y="3717032"/>
            <a:ext cx="648072" cy="14993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H="1">
            <a:off x="3995936" y="3717032"/>
            <a:ext cx="648072" cy="14993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 descr="D:\Users\pansu\Desktop\Ikosaeder-Animation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597" y="1882861"/>
            <a:ext cx="2045112" cy="200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70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59832" y="620688"/>
            <a:ext cx="4917232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Pas de rotation d’ordre 5, 10 ou 12</a:t>
            </a:r>
            <a:br>
              <a:rPr lang="fr-FR" dirty="0" smtClean="0"/>
            </a:br>
            <a:r>
              <a:rPr lang="fr-FR" dirty="0" smtClean="0"/>
              <a:t>pour des cristaux!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Fête de la Science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199" y="6376243"/>
            <a:ext cx="2133600" cy="365125"/>
          </a:xfrm>
        </p:spPr>
        <p:txBody>
          <a:bodyPr/>
          <a:lstStyle/>
          <a:p>
            <a:fld id="{CA312B42-3C02-4F8D-8694-A8E7D130F558}" type="slidenum">
              <a:rPr lang="fr-FR" smtClean="0"/>
              <a:t>24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544" y="3103632"/>
            <a:ext cx="2592288" cy="219166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348408" y="5329574"/>
            <a:ext cx="2974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Zn-Mg-Ho      </a:t>
            </a:r>
          </a:p>
          <a:p>
            <a:r>
              <a:rPr lang="fr-FR" dirty="0" smtClean="0"/>
              <a:t>P. </a:t>
            </a:r>
            <a:r>
              <a:rPr lang="fr-FR" dirty="0" err="1" smtClean="0"/>
              <a:t>Canfield</a:t>
            </a:r>
            <a:r>
              <a:rPr lang="fr-FR" dirty="0" smtClean="0"/>
              <a:t>, </a:t>
            </a:r>
            <a:r>
              <a:rPr lang="en-US" dirty="0" smtClean="0"/>
              <a:t>AMES </a:t>
            </a:r>
            <a:r>
              <a:rPr lang="en-US" dirty="0"/>
              <a:t>Laboratory, </a:t>
            </a:r>
            <a:endParaRPr lang="en-US" dirty="0" smtClean="0"/>
          </a:p>
          <a:p>
            <a:r>
              <a:rPr lang="en-US" dirty="0" smtClean="0"/>
              <a:t>US </a:t>
            </a:r>
            <a:r>
              <a:rPr lang="en-US" dirty="0"/>
              <a:t>Department of Energy</a:t>
            </a:r>
            <a:endParaRPr lang="fr-FR" dirty="0"/>
          </a:p>
        </p:txBody>
      </p:sp>
      <p:pic>
        <p:nvPicPr>
          <p:cNvPr id="6148" name="Picture 4" descr="Thumbnail image of graphical abstra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3088854"/>
            <a:ext cx="3573179" cy="221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4862011" y="5374957"/>
            <a:ext cx="3822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Empilement de Nanoparticules d’or      </a:t>
            </a:r>
          </a:p>
          <a:p>
            <a:r>
              <a:rPr lang="fr-FR" dirty="0" smtClean="0"/>
              <a:t>K.J.M. Bishop </a:t>
            </a:r>
            <a:r>
              <a:rPr lang="fr-FR" i="1" dirty="0" smtClean="0"/>
              <a:t>et al, Small , 2009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41938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53034" y="332656"/>
            <a:ext cx="609543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Notion de </a:t>
            </a:r>
            <a:r>
              <a:rPr lang="fr-FR" dirty="0" err="1" smtClean="0"/>
              <a:t>quasicristal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Fête de la Science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25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65" y="1868405"/>
            <a:ext cx="3584803" cy="2833836"/>
          </a:xfrm>
          <a:prstGeom prst="rect">
            <a:avLst/>
          </a:prstGeom>
        </p:spPr>
      </p:pic>
      <p:pic>
        <p:nvPicPr>
          <p:cNvPr id="11" name="Picture 2" descr="http://www.youngzine.org/sites/default/files/images/chem-nob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175" y="1438979"/>
            <a:ext cx="3952081" cy="363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196098" y="5585937"/>
            <a:ext cx="3506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D. </a:t>
            </a:r>
            <a:r>
              <a:rPr lang="fr-FR" dirty="0" err="1" smtClean="0"/>
              <a:t>Shechtman</a:t>
            </a:r>
            <a:r>
              <a:rPr lang="fr-FR" dirty="0" smtClean="0"/>
              <a:t>: Prix Nobel 2011</a:t>
            </a:r>
          </a:p>
          <a:p>
            <a:r>
              <a:rPr lang="fr-FR" dirty="0" smtClean="0"/>
              <a:t>Découverte des </a:t>
            </a:r>
            <a:r>
              <a:rPr lang="fr-FR" dirty="0" err="1" smtClean="0"/>
              <a:t>quasicristaux</a:t>
            </a:r>
            <a:r>
              <a:rPr lang="fr-FR" dirty="0" smtClean="0"/>
              <a:t>: 1982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642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Fête de la Science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26</a:t>
            </a:fld>
            <a:endParaRPr lang="fr-FR"/>
          </a:p>
        </p:txBody>
      </p:sp>
      <p:pic>
        <p:nvPicPr>
          <p:cNvPr id="12290" name="Picture 2" descr="http://1.bp.blogspot.com/-gn3iBH2jkWU/UoPoIKW_eVI/AAAAAAAAAXY/DzCL9CWnx9Y/s640/Penrose_SamplePatter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403" y="620688"/>
            <a:ext cx="6864085" cy="386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3972611" y="1124744"/>
            <a:ext cx="2880320" cy="2674584"/>
          </a:xfrm>
          <a:prstGeom prst="ellipse">
            <a:avLst/>
          </a:prstGeom>
          <a:noFill/>
          <a:ln w="5080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2" descr="http://1.bp.blogspot.com/-gn3iBH2jkWU/UoPoIKW_eVI/AAAAAAAAAXY/DzCL9CWnx9Y/s640/Penrose_SamplePatter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403" y="620688"/>
            <a:ext cx="6864085" cy="386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43608" y="4725144"/>
            <a:ext cx="6376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 Voir le site </a:t>
            </a:r>
            <a:r>
              <a:rPr lang="fr-FR" dirty="0" smtClean="0">
                <a:hlinkClick r:id="rId3"/>
              </a:rPr>
              <a:t>http</a:t>
            </a:r>
            <a:r>
              <a:rPr lang="fr-FR" dirty="0">
                <a:hlinkClick r:id="rId3"/>
              </a:rPr>
              <a:t>://</a:t>
            </a:r>
            <a:r>
              <a:rPr lang="fr-FR" dirty="0" smtClean="0">
                <a:hlinkClick r:id="rId3"/>
              </a:rPr>
              <a:t>www.ams.org</a:t>
            </a:r>
            <a:r>
              <a:rPr lang="fr-FR" dirty="0" smtClean="0"/>
              <a:t>  pour trouver une animation Java</a:t>
            </a:r>
            <a:endParaRPr lang="fr-F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229200"/>
            <a:ext cx="3248025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229200"/>
            <a:ext cx="3543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9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9208" y="452833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Il y a d’autres explications possibles (Pauling)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Fête de la Science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27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189174" y="1340768"/>
            <a:ext cx="76297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latin typeface="Comic Sans MS" pitchFamily="66" charset="0"/>
              </a:rPr>
              <a:t>Forme extérieure </a:t>
            </a:r>
            <a:endParaRPr lang="fr-FR" sz="2800" dirty="0" smtClean="0">
              <a:latin typeface="Comic Sans MS" pitchFamily="66" charset="0"/>
            </a:endParaRPr>
          </a:p>
          <a:p>
            <a:pPr algn="ctr"/>
            <a:r>
              <a:rPr lang="fr-FR" sz="2800" dirty="0" smtClean="0">
                <a:latin typeface="Comic Sans MS" pitchFamily="66" charset="0"/>
              </a:rPr>
              <a:t>avec rotation interdite  dans un cristal</a:t>
            </a:r>
            <a:endParaRPr lang="fr-FR" sz="2800" dirty="0"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82062" y="3678818"/>
            <a:ext cx="2230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err="1" smtClean="0">
                <a:latin typeface="Comic Sans MS" pitchFamily="66" charset="0"/>
              </a:rPr>
              <a:t>Quasicristal</a:t>
            </a:r>
            <a:endParaRPr lang="fr-FR" sz="2800" dirty="0">
              <a:latin typeface="Comic Sans MS" pitchFamily="66" charset="0"/>
            </a:endParaRPr>
          </a:p>
        </p:txBody>
      </p:sp>
      <p:sp>
        <p:nvSpPr>
          <p:cNvPr id="9" name="Flèche vers le bas 8"/>
          <p:cNvSpPr/>
          <p:nvPr/>
        </p:nvSpPr>
        <p:spPr>
          <a:xfrm>
            <a:off x="4644008" y="2436902"/>
            <a:ext cx="360040" cy="1080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/>
          <p:cNvCxnSpPr/>
          <p:nvPr/>
        </p:nvCxnSpPr>
        <p:spPr>
          <a:xfrm flipV="1">
            <a:off x="4361047" y="2584966"/>
            <a:ext cx="936104" cy="50000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4361047" y="2584966"/>
            <a:ext cx="936104" cy="50000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64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Fête de la Science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28</a:t>
            </a:fld>
            <a:endParaRPr lang="fr-FR"/>
          </a:p>
        </p:txBody>
      </p:sp>
      <p:pic>
        <p:nvPicPr>
          <p:cNvPr id="11266" name="Picture 2" descr="alt=Description de l'image L Pauling.jp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96752"/>
            <a:ext cx="2520280" cy="305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185814" y="4789314"/>
            <a:ext cx="64285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 smtClean="0"/>
              <a:t>Linus Pauling  1901-1994</a:t>
            </a:r>
          </a:p>
          <a:p>
            <a:pPr algn="ctr"/>
            <a:r>
              <a:rPr lang="fr-FR" b="1" dirty="0" smtClean="0"/>
              <a:t>Prix Nobel de Chimie 1954: nature de la liaison chimique</a:t>
            </a:r>
          </a:p>
          <a:p>
            <a:pPr algn="ctr"/>
            <a:r>
              <a:rPr lang="fr-FR" b="1" dirty="0" smtClean="0"/>
              <a:t>Prix Nobel de la Paix  1962: campagne contre les essais nucléaires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92531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6877" y="404664"/>
            <a:ext cx="8229600" cy="1143000"/>
          </a:xfrm>
        </p:spPr>
        <p:txBody>
          <a:bodyPr/>
          <a:lstStyle/>
          <a:p>
            <a:r>
              <a:rPr lang="fr-FR" dirty="0" err="1" smtClean="0"/>
              <a:t>Shechtman</a:t>
            </a:r>
            <a:r>
              <a:rPr lang="fr-FR" dirty="0" smtClean="0"/>
              <a:t> avait raison!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Fête de la Science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29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587" y="1556792"/>
            <a:ext cx="3672408" cy="366284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267744" y="5400704"/>
            <a:ext cx="4531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Microscopie électronique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291678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Icosaèdre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75420" y="2061517"/>
            <a:ext cx="6285384" cy="3229819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13200" y="6392862"/>
            <a:ext cx="2895600" cy="365125"/>
          </a:xfrm>
        </p:spPr>
        <p:txBody>
          <a:bodyPr/>
          <a:lstStyle/>
          <a:p>
            <a:r>
              <a:rPr lang="fr-FR" dirty="0" smtClean="0"/>
              <a:t>Fête de la Science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3</a:t>
            </a:fld>
            <a:endParaRPr lang="fr-FR"/>
          </a:p>
        </p:txBody>
      </p:sp>
      <p:pic>
        <p:nvPicPr>
          <p:cNvPr id="5122" name="Picture 2" descr="D:\Users\pansu\Desktop\Icosahedr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348880"/>
            <a:ext cx="2942456" cy="294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Users\pansu\Desktop\Ikosaeder-Anima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20888"/>
            <a:ext cx="264413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396258" y="1124744"/>
            <a:ext cx="2329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Comic Sans MS" pitchFamily="66" charset="0"/>
              </a:rPr>
              <a:t>ICOSAEDRE</a:t>
            </a:r>
            <a:endParaRPr lang="fr-FR" sz="2800" dirty="0">
              <a:latin typeface="Comic Sans MS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949874" y="5536862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FACES:</a:t>
            </a:r>
            <a:endParaRPr lang="fr-FR" b="1" dirty="0">
              <a:latin typeface="Comic Sans MS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547664" y="5517232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SOMMETS:</a:t>
            </a:r>
            <a:endParaRPr lang="fr-FR" b="1" dirty="0">
              <a:latin typeface="Comic Sans MS" pitchFamily="66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909197" y="5517232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ARETES:</a:t>
            </a:r>
            <a:endParaRPr lang="fr-FR" b="1" dirty="0">
              <a:latin typeface="Comic Sans MS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993025" y="5477162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latin typeface="Comic Sans MS" pitchFamily="66" charset="0"/>
              </a:rPr>
              <a:t>12</a:t>
            </a:r>
            <a:endParaRPr lang="fr-FR" sz="2000" b="1" dirty="0">
              <a:latin typeface="Comic Sans MS" pitchFamily="66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932040" y="5477162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latin typeface="Comic Sans MS" pitchFamily="66" charset="0"/>
              </a:rPr>
              <a:t>20</a:t>
            </a:r>
            <a:endParaRPr lang="fr-FR" sz="2000" b="1" dirty="0">
              <a:latin typeface="Comic Sans MS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118182" y="5477162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latin typeface="Comic Sans MS" pitchFamily="66" charset="0"/>
              </a:rPr>
              <a:t>30</a:t>
            </a:r>
            <a:endParaRPr lang="fr-FR" sz="20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16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Fête de la Science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30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755576" y="5847443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Mosquée du Shah, Ispahan, 1629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10244" name="Picture 4" descr="http://upload.wikimedia.org/wikipedia/commons/thumb/5/52/RogerPenroseTileTAMU2010.jpg/250px-RogerPenroseTileTAMU2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278" y="3177382"/>
            <a:ext cx="2283336" cy="269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315691" y="5819613"/>
            <a:ext cx="48283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                                R. </a:t>
            </a:r>
            <a:r>
              <a:rPr lang="fr-FR" dirty="0" err="1" smtClean="0">
                <a:solidFill>
                  <a:srgbClr val="002060"/>
                </a:solidFill>
              </a:rPr>
              <a:t>Penrose</a:t>
            </a:r>
            <a:r>
              <a:rPr lang="fr-FR" dirty="0" smtClean="0">
                <a:solidFill>
                  <a:srgbClr val="002060"/>
                </a:solidFill>
              </a:rPr>
              <a:t> (1931-)  </a:t>
            </a: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Institute </a:t>
            </a:r>
            <a:r>
              <a:rPr lang="en-US" dirty="0">
                <a:solidFill>
                  <a:srgbClr val="002060"/>
                </a:solidFill>
              </a:rPr>
              <a:t>for Fundamental Physics and Astronomy</a:t>
            </a:r>
            <a:r>
              <a:rPr lang="en-US" dirty="0" smtClean="0">
                <a:solidFill>
                  <a:srgbClr val="002060"/>
                </a:solidFill>
              </a:rPr>
              <a:t>,</a:t>
            </a: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Texas A&amp;M University,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3347"/>
            <a:ext cx="1979240" cy="261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6492479" y="2644713"/>
            <a:ext cx="2133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rgbClr val="002060"/>
                </a:solidFill>
              </a:rPr>
              <a:t>Ravensbourne</a:t>
            </a:r>
            <a:r>
              <a:rPr lang="fr-FR" sz="1600" dirty="0" smtClean="0">
                <a:solidFill>
                  <a:srgbClr val="002060"/>
                </a:solidFill>
              </a:rPr>
              <a:t> </a:t>
            </a:r>
            <a:r>
              <a:rPr lang="fr-FR" sz="1600" dirty="0" err="1" smtClean="0">
                <a:solidFill>
                  <a:srgbClr val="002060"/>
                </a:solidFill>
              </a:rPr>
              <a:t>College</a:t>
            </a:r>
            <a:r>
              <a:rPr lang="fr-FR" sz="1600" dirty="0" smtClean="0">
                <a:solidFill>
                  <a:srgbClr val="002060"/>
                </a:solidFill>
              </a:rPr>
              <a:t>, </a:t>
            </a:r>
          </a:p>
          <a:p>
            <a:pPr algn="ctr"/>
            <a:r>
              <a:rPr lang="fr-FR" sz="1600" dirty="0" smtClean="0">
                <a:solidFill>
                  <a:srgbClr val="002060"/>
                </a:solidFill>
              </a:rPr>
              <a:t>Greenwich </a:t>
            </a:r>
            <a:endParaRPr lang="fr-FR" sz="1600" dirty="0">
              <a:solidFill>
                <a:srgbClr val="002060"/>
              </a:solidFill>
            </a:endParaRPr>
          </a:p>
        </p:txBody>
      </p:sp>
      <p:pic>
        <p:nvPicPr>
          <p:cNvPr id="10242" name="Picture 2" descr="On this panel in the Shah Mosque in Isfahan, Iran, ten-pointed stars—none of them shown completely —anchor the edges of a pattern in which four of the five girih shapes can be found. Both the stars and the scallop-edged hexagons are placed according to an underlying design of still more decagons and pentagons. The stars’ incompleteness reminds the viewer that the pattern actually extends into infinity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38" y="1358233"/>
            <a:ext cx="5696654" cy="430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67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La preuve indiscutable:  </a:t>
            </a:r>
            <a:br>
              <a:rPr lang="fr-FR" dirty="0" smtClean="0"/>
            </a:br>
            <a:r>
              <a:rPr lang="fr-FR" dirty="0" smtClean="0"/>
              <a:t>la Diffraction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Fête de la Science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31</a:t>
            </a:fld>
            <a:endParaRPr lang="fr-FR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928158"/>
              </p:ext>
            </p:extLst>
          </p:nvPr>
        </p:nvGraphicFramePr>
        <p:xfrm>
          <a:off x="4895300" y="1904130"/>
          <a:ext cx="3709148" cy="2965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3" name="Acrobat Document" r:id="rId3" imgW="1028583" imgH="822758" progId="AcroExch.Document.7">
                  <p:embed/>
                </p:oleObj>
              </mc:Choice>
              <mc:Fallback>
                <p:oleObj name="Acrobat Document" r:id="rId3" imgW="1028583" imgH="822758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95300" y="1904130"/>
                        <a:ext cx="3709148" cy="29650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91" name="Picture 75" descr="http://archimede.bibl.ulaval.ca/archimede/fichiers/24689/24689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904131"/>
            <a:ext cx="4120753" cy="296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3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14/10/2016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2016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32</a:t>
            </a:fld>
            <a:endParaRPr lang="fr-FR"/>
          </a:p>
        </p:txBody>
      </p:sp>
      <p:pic>
        <p:nvPicPr>
          <p:cNvPr id="10242" name="Picture 2" descr="https://absuploads.aps.org/images/clea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724222"/>
            <a:ext cx="6248400" cy="34480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55468" y="5931406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dvOT118e7927"/>
              </a:rPr>
              <a:t>PNAS </a:t>
            </a:r>
            <a:r>
              <a:rPr lang="en-US" dirty="0">
                <a:latin typeface="AdvOT88ac8687"/>
              </a:rPr>
              <a:t>| </a:t>
            </a:r>
            <a:r>
              <a:rPr lang="en-US" dirty="0">
                <a:latin typeface="AdvOT6c1def61.B"/>
              </a:rPr>
              <a:t>January 19, 2016 </a:t>
            </a:r>
            <a:r>
              <a:rPr lang="en-US" dirty="0">
                <a:latin typeface="AdvOT88ac8687"/>
              </a:rPr>
              <a:t>| </a:t>
            </a:r>
            <a:r>
              <a:rPr lang="en-US" dirty="0">
                <a:latin typeface="AdvOT118e7927"/>
              </a:rPr>
              <a:t>vol. 113 </a:t>
            </a:r>
            <a:r>
              <a:rPr lang="en-US" dirty="0">
                <a:latin typeface="AdvOT88ac8687"/>
              </a:rPr>
              <a:t>| </a:t>
            </a:r>
            <a:r>
              <a:rPr lang="en-US" dirty="0">
                <a:latin typeface="AdvOT118e7927"/>
              </a:rPr>
              <a:t>no. 3 </a:t>
            </a:r>
            <a:r>
              <a:rPr lang="en-US" dirty="0">
                <a:latin typeface="AdvOT88ac8687"/>
              </a:rPr>
              <a:t>| </a:t>
            </a:r>
            <a:r>
              <a:rPr lang="en-US" dirty="0">
                <a:latin typeface="AdvOT6c1def61.B"/>
              </a:rPr>
              <a:t>493</a:t>
            </a:r>
            <a:r>
              <a:rPr lang="en-US" dirty="0">
                <a:latin typeface="AdvOT6c1def61.B+20"/>
              </a:rPr>
              <a:t>–</a:t>
            </a:r>
            <a:r>
              <a:rPr lang="en-US" dirty="0">
                <a:latin typeface="AdvOT6c1def61.B"/>
              </a:rPr>
              <a:t>496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955468" y="323632"/>
            <a:ext cx="57759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Des gouttes d’huile dans l’eau</a:t>
            </a:r>
          </a:p>
          <a:p>
            <a:pPr algn="ctr"/>
            <a:r>
              <a:rPr lang="fr-FR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peuvent être facettées !</a:t>
            </a:r>
            <a:endParaRPr lang="fr-FR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51389" y="5340274"/>
            <a:ext cx="622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 la surface: « Savon » qui « gélifie » quand on refroidit</a:t>
            </a:r>
            <a:endParaRPr lang="fr-FR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04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Fête de la Science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33</a:t>
            </a:fld>
            <a:endParaRPr lang="fr-FR"/>
          </a:p>
        </p:txBody>
      </p:sp>
      <p:pic>
        <p:nvPicPr>
          <p:cNvPr id="11268" name="Picture 4" descr="https://encrypted-tbn1.gstatic.com/images?q=tbn:ANd9GcQ2n_P-mSIgsKSQCsKPvGKYBGPqmPD6LZFUtpRmoDXvoGqGHipJP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78" y="3068960"/>
            <a:ext cx="2946602" cy="249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images.satyacenter.com/item_files/product_5926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802" y="3013679"/>
            <a:ext cx="2589616" cy="258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700733" y="5513462"/>
            <a:ext cx="450475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 smtClean="0"/>
              <a:t> </a:t>
            </a:r>
            <a:r>
              <a:rPr lang="fr-FR" sz="2400" b="1" dirty="0" smtClean="0">
                <a:latin typeface="Comic Sans MS" pitchFamily="66" charset="0"/>
              </a:rPr>
              <a:t>Pour quand</a:t>
            </a:r>
          </a:p>
          <a:p>
            <a:pPr algn="ctr"/>
            <a:r>
              <a:rPr lang="fr-FR" sz="2400" b="1" dirty="0" smtClean="0">
                <a:latin typeface="Comic Sans MS" pitchFamily="66" charset="0"/>
              </a:rPr>
              <a:t> une bague en </a:t>
            </a:r>
            <a:r>
              <a:rPr lang="fr-FR" sz="2400" b="1" dirty="0" err="1" smtClean="0">
                <a:latin typeface="Comic Sans MS" pitchFamily="66" charset="0"/>
              </a:rPr>
              <a:t>quasicristal</a:t>
            </a:r>
            <a:r>
              <a:rPr lang="fr-FR" sz="2400" b="1" dirty="0" smtClean="0">
                <a:latin typeface="Comic Sans MS" pitchFamily="66" charset="0"/>
              </a:rPr>
              <a:t> ? </a:t>
            </a:r>
          </a:p>
        </p:txBody>
      </p:sp>
      <p:sp>
        <p:nvSpPr>
          <p:cNvPr id="8" name="Flèche droite 7"/>
          <p:cNvSpPr/>
          <p:nvPr/>
        </p:nvSpPr>
        <p:spPr>
          <a:xfrm>
            <a:off x="4283968" y="4308487"/>
            <a:ext cx="1080120" cy="4465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4494452" y="3108158"/>
            <a:ext cx="6126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 smtClean="0">
                <a:solidFill>
                  <a:srgbClr val="7030A0"/>
                </a:solidFill>
              </a:rPr>
              <a:t>?</a:t>
            </a:r>
            <a:endParaRPr lang="fr-FR" sz="7200" dirty="0">
              <a:solidFill>
                <a:srgbClr val="7030A0"/>
              </a:solidFill>
            </a:endParaRPr>
          </a:p>
        </p:txBody>
      </p:sp>
      <p:pic>
        <p:nvPicPr>
          <p:cNvPr id="11272" name="Picture 8" descr="http://www.sidewaysthoughts.com/blog/wp-content/uploads/2012/09/diamonds-are-forever-poster01-710x5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129" y="116632"/>
            <a:ext cx="3663314" cy="274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33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1988840"/>
            <a:ext cx="8301608" cy="187220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MERCI DE DEPOSER LES JEUX </a:t>
            </a:r>
            <a:br>
              <a:rPr lang="fr-FR" dirty="0" smtClean="0"/>
            </a:br>
            <a:r>
              <a:rPr lang="fr-FR" dirty="0" smtClean="0"/>
              <a:t>DANS LA </a:t>
            </a:r>
            <a:br>
              <a:rPr lang="fr-FR" dirty="0" smtClean="0"/>
            </a:br>
            <a:r>
              <a:rPr lang="fr-FR" dirty="0" smtClean="0"/>
              <a:t>BOITE A LA SORTIE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14/10/2016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2016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469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5736" y="312738"/>
            <a:ext cx="5969556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Facettes - &gt; Cristal?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Fête de la Science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4</a:t>
            </a:fld>
            <a:endParaRPr lang="fr-FR"/>
          </a:p>
        </p:txBody>
      </p:sp>
      <p:pic>
        <p:nvPicPr>
          <p:cNvPr id="10242" name="Picture 2" descr="Crystal Salt (Cristal de sel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66" y="3829525"/>
            <a:ext cx="257175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095078" y="5867980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Sel</a:t>
            </a:r>
            <a:endParaRPr lang="fr-FR" dirty="0"/>
          </a:p>
        </p:txBody>
      </p:sp>
      <p:pic>
        <p:nvPicPr>
          <p:cNvPr id="10244" name="Picture 4" descr="Cristaux de suc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3778333"/>
            <a:ext cx="2882473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3923928" y="5867980"/>
            <a:ext cx="702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Sucre</a:t>
            </a:r>
            <a:endParaRPr lang="fr-FR" dirty="0"/>
          </a:p>
        </p:txBody>
      </p:sp>
      <p:pic>
        <p:nvPicPr>
          <p:cNvPr id="10246" name="Picture 6" descr="https://encrypted-tbn1.gstatic.com/images?q=tbn:ANd9GcRPmERyfUPUHuUi2LR4HcmPtM3-TA7FJ9SZRM8o4bwkLXT6lTZ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689131"/>
            <a:ext cx="22955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7128284" y="5939988"/>
            <a:ext cx="1569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Glace ou neige</a:t>
            </a:r>
            <a:endParaRPr lang="fr-FR" dirty="0"/>
          </a:p>
        </p:txBody>
      </p:sp>
      <p:sp>
        <p:nvSpPr>
          <p:cNvPr id="3" name="AutoShape 2" descr="data:image/jpeg;base64,/9j/4AAQSkZJRgABAQAAAQABAAD/2wCEAAkGBxQQEhUUEhQUFBQUFBQUFBQUFBUUFRQVFBQWFhQUFRQYHCggGBolHBQUITEhJSkrLi4uFx8zODQsNygtLisBCgoKDgwOFA8QFCwcFBksLCwsLCwsNyssLCwsLCssNywsKywsNzcsLDcsKys3LCs3LCsrNywrKysrKysrKysrK//AABEIANMA7wMBIgACEQEDEQH/xAAcAAACAwEBAQEAAAAAAAAAAAABAgAEBQMGBwj/xABAEAACAQIDBQQIAwYEBwAAAAAAAQIDEQQhMQUSQVFhInGRoQYTMoGxwdHwQmJyFCMzUpKyBxWi4RZjgqPCw/H/xAAWAQEBAQAAAAAAAAAAAAAAAAAAAQL/xAAaEQEBAQADAQAAAAAAAAAAAAAAARESITFB/9oADAMBAAIRAxEAPwD1oyYqQ6NIZMNxRkA6GTECmA9xkzmmFAdkFM5XCmB2uE5JjXAcNxN/nl5Cqquvh9SjsmG4kZZPJvK6XF24d/DUbDS31dxnDhae63f/AKZNeZNDDJj+o5Ne9NfUEqTWqy56ooiYUxUFEDDIQKZQ4bC3CBLBQQgCwwBrCIhApEsO1eXQ4qQ0SA2IkFDIAIZESJYAoZICYQGsFEQUgCU8dj40sna/L6ljE1fVwlJ/hTf0Pmu19sS9YpT0kt5Z52z4dyXiLVese1Lu8mm8u5dyGoYtwhJwU60t5dmVTOzebvLLjp9rxktrq14py/U7LqsipU22429W6kJK+85zjPXgo7qSXff3E3R9QwrhOUas4KNW0U37TjZWtdZOybJhqk6ytiqVGye9FKW+t7NJq/RvPLV5HzX/AIjbalOEJyirKVnF2vvWdnzNzG7eqercMThouEmotSuk2nvLOLtrG+vAD38MVNVIwjSTouCTqRqqLg81u7mTslazi3m+FrmrgsKqcbKU5LVb85Tkk+G9LO3fzZ4T0c9IrWW5FRV3m5yebvnKTbebPSbCqRpOpL9or1VUkmqdWSn6tzlLKDtezbta9sklnrNXG5UwW9nHJ8uD+jKO7Y2cBW303bLOzzz8SrtWlaSkuOT719+RqVFEIAlxBIiJBQQUQIUigWGQAoAjAIB5cdICQyRlUQxApAFBQVEZIBUh1EKQUgIkFIKQyRRnbfg5Yaqlru38Gm/gfJNs451JKCW6oxipa9pp3TSPtsoJpp5ppp9zyZ4LbPompSdsmnk+a5kweIhserZODbzyi1nmr+Gn2itWp1Ye1C3uPo+zMTitnyV6Ma9G3avZ8umWn/0tekG38HiKbcsLVhPLtRScU3zs+nQuQ2x8neKktLos0MbG3abT3crK+d5fLdevM6bTnSV9xu2esc9THqVlz8jNit3Z+3vVPOG8mtG9JcJRsk/dfRvNPMsS9Nq0VaMlFZ8E3mrPXLNZOyV1rwt5SVS5WlGUno/cTNV9N2F/idiKT1Ul+LfV2+l+C45H1vDbYWLoUKiW66kPWON77t8reNz88ejvo3OtLeneFNavi105H3b0dwapUYpLdVkkuUVoakStQKIE0ylgpECgJYliBAhCMgEIElgPNoZIZRGUSKCQ6REhkhglhrEGihgiQyiRDJFAURkgpBSCBY8/tDaUf2h03k1aKvxbipWvz7XkbG0MX6qOl5N2iub7vA816TbInZ1EvWSlG1WFs1KP4o87Jx0v7JnVaFPHRi92Tce/JS7noVsZsynUzVk3y4+Bi7K2hVSSlapHS0/a00U+PLO/uNaW7CLcqVSkpWz9W5RfWMkml5AZmJ2Dfin3pP4mdV9Gm+Ef6I/Q157QprSvbvT+aKGL2hn2cQvdFvySIrPforfV+CsW6Ho9Sorekkca3pFCmu1VnJ90Kf8Adn5GPivSxT7FKDqyentW983m8uUV3ge79G8NCtVs7RhBOdrpNqKv8tD26PmnoFsyrVrXqSvUcc4x9mlTbu1lxdrZ621ep9Iw9VTWV01k4yVpRa4NGoldbEQbBsVAGTBYLQECAlgCQAUASAIBiboyiOoBUQAohUB1EaMQEURrD2CkAqiHdHURt0DmkGx0SCkBgyrb9dyzaptRguc085e5/J8C26SmrN2Sk2s/mtOZnbNi7K617V+D3r38zYpPLMzAmF2dTpVG3FSbvdSzTvndPj95FjbOGjVp7tLfpy5Rtuvo02gxgn3cixUoyUUldq981l4ZoD5jtf0axbbtTcr3zi4Ph0eRiVPRLFy1w2Id/wBC85H2JXTzXlb4WG9Z+Vef1CvjdH/D3GVNKEKfWtWj8IOT8j0Oxv8AC6aa9bXduMaEVSi+jqSvJ+5Jn0WFR8EvC/xOkaz6X5vO3ctAat7E2PSwlL1dGKhHXK928s5Sfak9M3dnbGUoyvoppa6aaX6HDB4jPtPXj1Gx2JjvuCavuptcc/8Aa4zsVIu4wsQmkMQAQIggQQBYlg2JYAWANYDAzt0ZRHURlEBLDKI6QUgEURlEZINigJBDuksBLCzyT7mOhK7tGX6ZfBkoycBG1Cn+l3vys5Gi6djls+jenSj+Vf22b8zW/ZcuJkZzoZXUu9cV9Q/tElpbvzz702zTp4VcQVaceS+AGesW+KXwJLFdC1KEOXxBOklw+P1KK6lfgLJ/aHlLu8ASkuS8yBIGdRqN4mnvO8vUxjLvS+/A05NffUxMBniU3yfwk/mKPQxQwYoJoKEJLAAgWiAQhCAAjCQCskEdIiiUKgjWDYBUiWHSCogJYljpuksAm6csXlTm/wAsvgWlErbUyo1P0slHbZNJKEW+EUvJXfkX3M54Kl2F99B5KxkJN3OagdWxJJgc5wOG+WfUt8/gc54KT4pLvAoTldibxofsUf5s+75nKWGivx/MKqv78TJ2XH99fq1/20bFWpFJpPPh7s/kzP2bDO/5v/WiX4N6IQpENoUg1g7oCWJYdisAEILKSWrAJCvPGRXERY2PMaLNhrBIkUCxLD2IgFsQZoiQAIGwbEClTav8KS52j/U7F2xT2q+zHrUgvN/QUbGDXZ8fidZROeF9nx+J2Mji4W0ONSo1oWplGq8wBKsylisZu5nebMba7yASttYpVtpt8TNnI5ykNVpYLEOc3n+Gb/0M18NGyh1d/Kx57ZFS1WK/muvFNGzKrZd1mvID0MVkjpunPC1Lwg+cYvxihpS5mkG4CliNp04cbvoUau2W9FbzGq2ZtLV2KdbaEI6Z9xiVMU5atv3g9b0JpjQqbRk9FYqVJt+02yv6xgcmQdkFzOKkED1JApBsbRA2CkEgFgWHQQOdg2HsSwCbpT2tHKl1rQ8lIv2KG0F26C/5jfhCTJRsYfT75nU50FkPfQglQoVWX6mhQqiCtUZh7ZlkblQwdtMKwZs4zY8zm0RXTZz/AHtP9cfijSxVe83n091ipsmH72LfB739Kv8AI6Qhdt8d5r3WJUbkNrSjCMYpLdild56K3yKVbEyn7Um/vkIQ0EZGFoAEsFAsFIAsliKRN4BhkjncZOwHrrBsGwbGkCwUiWGsBEh4xFQQI0DdGQwHOxSxavVpdPWy8Ixj/wCZo2KVeF6kekZL+px+gGnSWS7kFIZEMAVNChVL9XQz6pYqvNGHtqORuzMLazA8/OAsYFmcDnYg7bOWc+kH/q7PzBQz8/i/qdtnx/ifo+EosGGh2vvuFRYYsmdN3L75ioqlaI0FsW4EkLYNgXADREG4GwJmMKi1h8JKWiYHrQgCaQSIgQIQhLgENxGxWwOrkV4O9VfpWXFNSv5/ILmVvX7lS9vw59Y8+lm37pdG1KNohzp1VJZHQyFqvIoVC7VZRqMsVwmYO09Tfm8jB2rHMIypHNjtnOQVZwDzkucJ/wBrfyOkZ2v0cl4NnDAfxFyzv3Wd/IRxvO7lq5KKV7JZ3bfPVkovKWXuFcgMBQ1hbCoVsBmxHIsYfBzqezF970NTDbES9t36LTxGDFhBy0V33Ghh9kTl7XZXmb1KhGOUUkMy4ilh9mwhwu+pcSS0JchR3CKS5Q1w3EuS5A9wNiXJcBrgbFuAAM51sOqis8mvZfK/xR1ZE7CitSqSpS7Vld2at2bcGnbjnr9b7FGqmviuXQqu01aWlrc/IqV3Kl2lZZO7cm4u2nDLK2V179THg1K8jPnIqV9oStmlytvJd+pXlip5ZJtrTeV1m1nlyzGxWhJmLtZHb/MZfyXyWkr52T3bbuuvh40sXi1NX1ur6paq64v4DYjNsc6lSMdXnyWb/wBhcRVbyWS/Lf8Avy8ku8pVKm7/ACrnfP701JaNbAQ9ZeTTUEno1d6K19EryS6nWo43UEo31bS0srWuvvNmV/nO7H1dPR23mklvNXzcteLyXndmpsvA1amag1f8T7K9zepPVOwxu8km30V/I2cNsJL+JLe6RyXjqzTpUIwVoxS7l8zeDBw+x5y9q0V118DTw2y6cOG8+b+heAaRLAI2BsCMDBcDYEuC4LguUd7kTAQBiXFCkAQBsBsCAYN4DkAzA2JvAbAbfsMq3B5rqcrisAyw8b3V4t8rNXefH6nP9lSVrrhwtpbr0G3g7xnjBUqYKT0VO+We9K/mjPr4Gqk7RbXJSppLou0bdgW6jhB4nE4DEzbSoyz/AJpRSS6dqx2wfodOWdaoo/lh2n/U8l4M9gonSKHGChs3YlGhnCC3v5pdqXub09xrISLOkYlDAbGaOcgI2C4rYAJcjYLgKDcFwAbADBcjAwLAUQgBQ8UQgAkcWAgAZCEKAyWIQAWObAQCDEIA0TpFEIQRhiiEAdnaBCASZzkQhByAQhQCEIAGAhABYRkI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data:image/jpeg;base64,/9j/4AAQSkZJRgABAQAAAQABAAD/2wCEAAkGBxQQEhUUEhQUFBQUFBQUFBQUFBUUFRQVFBQWFhQUFRQYHCggGBolHBQUITEhJSkrLi4uFx8zODQsNygtLisBCgoKDgwOFA8QFCwcFBksLCwsLCwsNyssLCwsLCssNywsKywsNzcsLDcsKys3LCs3LCsrNywrKysrKysrKysrK//AABEIANMA7wMBIgACEQEDEQH/xAAcAAACAwEBAQEAAAAAAAAAAAABAgAEBQMGBwj/xABAEAACAQIDBQQIAwYEBwAAAAAAAQIDEQQhMQUSQVFhInGRoQYTMoGxwdHwQmJyFCMzUpKyBxWi4RZjgqPCw/H/xAAWAQEBAQAAAAAAAAAAAAAAAAAAAQL/xAAaEQEBAQADAQAAAAAAAAAAAAAAARESITFB/9oADAMBAAIRAxEAPwD1oyYqQ6NIZMNxRkA6GTECmA9xkzmmFAdkFM5XCmB2uE5JjXAcNxN/nl5Cqquvh9SjsmG4kZZPJvK6XF24d/DUbDS31dxnDhae63f/AKZNeZNDDJj+o5Ne9NfUEqTWqy56ooiYUxUFEDDIQKZQ4bC3CBLBQQgCwwBrCIhApEsO1eXQ4qQ0SA2IkFDIAIZESJYAoZICYQGsFEQUgCU8dj40sna/L6ljE1fVwlJ/hTf0Pmu19sS9YpT0kt5Z52z4dyXiLVese1Lu8mm8u5dyGoYtwhJwU60t5dmVTOzebvLLjp9rxktrq14py/U7LqsipU22429W6kJK+85zjPXgo7qSXff3E3R9QwrhOUas4KNW0U37TjZWtdZOybJhqk6ytiqVGye9FKW+t7NJq/RvPLV5HzX/AIjbalOEJyirKVnF2vvWdnzNzG7eqercMThouEmotSuk2nvLOLtrG+vAD38MVNVIwjSTouCTqRqqLg81u7mTslazi3m+FrmrgsKqcbKU5LVb85Tkk+G9LO3fzZ4T0c9IrWW5FRV3m5yebvnKTbebPSbCqRpOpL9or1VUkmqdWSn6tzlLKDtezbta9sklnrNXG5UwW9nHJ8uD+jKO7Y2cBW303bLOzzz8SrtWlaSkuOT719+RqVFEIAlxBIiJBQQUQIUigWGQAoAjAIB5cdICQyRlUQxApAFBQVEZIBUh1EKQUgIkFIKQyRRnbfg5Yaqlru38Gm/gfJNs451JKCW6oxipa9pp3TSPtsoJpp5ppp9zyZ4LbPompSdsmnk+a5kweIhserZODbzyi1nmr+Gn2itWp1Ye1C3uPo+zMTitnyV6Ma9G3avZ8umWn/0tekG38HiKbcsLVhPLtRScU3zs+nQuQ2x8neKktLos0MbG3abT3crK+d5fLdevM6bTnSV9xu2esc9THqVlz8jNit3Z+3vVPOG8mtG9JcJRsk/dfRvNPMsS9Nq0VaMlFZ8E3mrPXLNZOyV1rwt5SVS5WlGUno/cTNV9N2F/idiKT1Ul+LfV2+l+C45H1vDbYWLoUKiW66kPWON77t8reNz88ejvo3OtLeneFNavi105H3b0dwapUYpLdVkkuUVoakStQKIE0ylgpECgJYliBAhCMgEIElgPNoZIZRGUSKCQ6REhkhglhrEGihgiQyiRDJFAURkgpBSCBY8/tDaUf2h03k1aKvxbipWvz7XkbG0MX6qOl5N2iub7vA816TbInZ1EvWSlG1WFs1KP4o87Jx0v7JnVaFPHRi92Tce/JS7noVsZsynUzVk3y4+Bi7K2hVSSlapHS0/a00U+PLO/uNaW7CLcqVSkpWz9W5RfWMkml5AZmJ2Dfin3pP4mdV9Gm+Ef6I/Q157QprSvbvT+aKGL2hn2cQvdFvySIrPforfV+CsW6Ho9Sorekkca3pFCmu1VnJ90Kf8Adn5GPivSxT7FKDqyentW983m8uUV3ge79G8NCtVs7RhBOdrpNqKv8tD26PmnoFsyrVrXqSvUcc4x9mlTbu1lxdrZ621ep9Iw9VTWV01k4yVpRa4NGoldbEQbBsVAGTBYLQECAlgCQAUASAIBiboyiOoBUQAohUB1EaMQEURrD2CkAqiHdHURt0DmkGx0SCkBgyrb9dyzaptRguc085e5/J8C26SmrN2Sk2s/mtOZnbNi7K617V+D3r38zYpPLMzAmF2dTpVG3FSbvdSzTvndPj95FjbOGjVp7tLfpy5Rtuvo02gxgn3cixUoyUUldq981l4ZoD5jtf0axbbtTcr3zi4Ph0eRiVPRLFy1w2Id/wBC85H2JXTzXlb4WG9Z+Vef1CvjdH/D3GVNKEKfWtWj8IOT8j0Oxv8AC6aa9bXduMaEVSi+jqSvJ+5Jn0WFR8EvC/xOkaz6X5vO3ctAat7E2PSwlL1dGKhHXK928s5Sfak9M3dnbGUoyvoppa6aaX6HDB4jPtPXj1Gx2JjvuCavuptcc/8Aa4zsVIu4wsQmkMQAQIggQQBYlg2JYAWANYDAzt0ZRHURlEBLDKI6QUgEURlEZINigJBDuksBLCzyT7mOhK7tGX6ZfBkoycBG1Cn+l3vys5Gi6djls+jenSj+Vf22b8zW/ZcuJkZzoZXUu9cV9Q/tElpbvzz702zTp4VcQVaceS+AGesW+KXwJLFdC1KEOXxBOklw+P1KK6lfgLJ/aHlLu8ASkuS8yBIGdRqN4mnvO8vUxjLvS+/A05NffUxMBniU3yfwk/mKPQxQwYoJoKEJLAAgWiAQhCAAjCQCskEdIiiUKgjWDYBUiWHSCogJYljpuksAm6csXlTm/wAsvgWlErbUyo1P0slHbZNJKEW+EUvJXfkX3M54Kl2F99B5KxkJN3OagdWxJJgc5wOG+WfUt8/gc54KT4pLvAoTldibxofsUf5s+75nKWGivx/MKqv78TJ2XH99fq1/20bFWpFJpPPh7s/kzP2bDO/5v/WiX4N6IQpENoUg1g7oCWJYdisAEILKSWrAJCvPGRXERY2PMaLNhrBIkUCxLD2IgFsQZoiQAIGwbEClTav8KS52j/U7F2xT2q+zHrUgvN/QUbGDXZ8fidZROeF9nx+J2Mji4W0ONSo1oWplGq8wBKsylisZu5nebMba7yASttYpVtpt8TNnI5ykNVpYLEOc3n+Gb/0M18NGyh1d/Kx57ZFS1WK/muvFNGzKrZd1mvID0MVkjpunPC1Lwg+cYvxihpS5mkG4CliNp04cbvoUau2W9FbzGq2ZtLV2KdbaEI6Z9xiVMU5atv3g9b0JpjQqbRk9FYqVJt+02yv6xgcmQdkFzOKkED1JApBsbRA2CkEgFgWHQQOdg2HsSwCbpT2tHKl1rQ8lIv2KG0F26C/5jfhCTJRsYfT75nU50FkPfQglQoVWX6mhQqiCtUZh7ZlkblQwdtMKwZs4zY8zm0RXTZz/AHtP9cfijSxVe83n091ipsmH72LfB739Kv8AI6Qhdt8d5r3WJUbkNrSjCMYpLdild56K3yKVbEyn7Um/vkIQ0EZGFoAEsFAsFIAsliKRN4BhkjncZOwHrrBsGwbGkCwUiWGsBEh4xFQQI0DdGQwHOxSxavVpdPWy8Ixj/wCZo2KVeF6kekZL+px+gGnSWS7kFIZEMAVNChVL9XQz6pYqvNGHtqORuzMLazA8/OAsYFmcDnYg7bOWc+kH/q7PzBQz8/i/qdtnx/ifo+EosGGh2vvuFRYYsmdN3L75ioqlaI0FsW4EkLYNgXADREG4GwJmMKi1h8JKWiYHrQgCaQSIgQIQhLgENxGxWwOrkV4O9VfpWXFNSv5/ILmVvX7lS9vw59Y8+lm37pdG1KNohzp1VJZHQyFqvIoVC7VZRqMsVwmYO09Tfm8jB2rHMIypHNjtnOQVZwDzkucJ/wBrfyOkZ2v0cl4NnDAfxFyzv3Wd/IRxvO7lq5KKV7JZ3bfPVkovKWXuFcgMBQ1hbCoVsBmxHIsYfBzqezF970NTDbES9t36LTxGDFhBy0V33Ghh9kTl7XZXmb1KhGOUUkMy4ilh9mwhwu+pcSS0JchR3CKS5Q1w3EuS5A9wNiXJcBrgbFuAAM51sOqis8mvZfK/xR1ZE7CitSqSpS7Vld2at2bcGnbjnr9b7FGqmviuXQqu01aWlrc/IqV3Kl2lZZO7cm4u2nDLK2V179THg1K8jPnIqV9oStmlytvJd+pXlip5ZJtrTeV1m1nlyzGxWhJmLtZHb/MZfyXyWkr52T3bbuuvh40sXi1NX1ur6paq64v4DYjNsc6lSMdXnyWb/wBhcRVbyWS/Lf8Avy8ku8pVKm7/ACrnfP701JaNbAQ9ZeTTUEno1d6K19EryS6nWo43UEo31bS0srWuvvNmV/nO7H1dPR23mklvNXzcteLyXndmpsvA1amag1f8T7K9zepPVOwxu8km30V/I2cNsJL+JLe6RyXjqzTpUIwVoxS7l8zeDBw+x5y9q0V118DTw2y6cOG8+b+heAaRLAI2BsCMDBcDYEuC4LguUd7kTAQBiXFCkAQBsBsCAYN4DkAzA2JvAbAbfsMq3B5rqcrisAyw8b3V4t8rNXefH6nP9lSVrrhwtpbr0G3g7xnjBUqYKT0VO+We9K/mjPr4Gqk7RbXJSppLou0bdgW6jhB4nE4DEzbSoyz/AJpRSS6dqx2wfodOWdaoo/lh2n/U8l4M9gonSKHGChs3YlGhnCC3v5pdqXub09xrISLOkYlDAbGaOcgI2C4rYAJcjYLgKDcFwAbADBcjAwLAUQgBQ8UQgAkcWAgAZCEKAyWIQAWObAQCDEIA0TpFEIQRhiiEAdnaBCASZzkQhByAQhQCEIAGAhABYRkIB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6" descr="data:image/jpeg;base64,/9j/4AAQSkZJRgABAQAAAQABAAD/2wCEAAkGBxQQEhUUEhQUFBQUFBQUFBQUFBUUFRQVFBQWFhQUFRQYHCggGBolHBQUITEhJSkrLi4uFx8zODQsNygtLisBCgoKDgwOFA8QFCwcFBksLCwsLCwsNyssLCwsLCssNywsKywsNzcsLDcsKys3LCs3LCsrNywrKysrKysrKysrK//AABEIANMA7wMBIgACEQEDEQH/xAAcAAACAwEBAQEAAAAAAAAAAAABAgAEBQMGBwj/xABAEAACAQIDBQQIAwYEBwAAAAAAAQIDEQQhMQUSQVFhInGRoQYTMoGxwdHwQmJyFCMzUpKyBxWi4RZjgqPCw/H/xAAWAQEBAQAAAAAAAAAAAAAAAAAAAQL/xAAaEQEBAQADAQAAAAAAAAAAAAAAARESITFB/9oADAMBAAIRAxEAPwD1oyYqQ6NIZMNxRkA6GTECmA9xkzmmFAdkFM5XCmB2uE5JjXAcNxN/nl5Cqquvh9SjsmG4kZZPJvK6XF24d/DUbDS31dxnDhae63f/AKZNeZNDDJj+o5Ne9NfUEqTWqy56ooiYUxUFEDDIQKZQ4bC3CBLBQQgCwwBrCIhApEsO1eXQ4qQ0SA2IkFDIAIZESJYAoZICYQGsFEQUgCU8dj40sna/L6ljE1fVwlJ/hTf0Pmu19sS9YpT0kt5Z52z4dyXiLVese1Lu8mm8u5dyGoYtwhJwU60t5dmVTOzebvLLjp9rxktrq14py/U7LqsipU22429W6kJK+85zjPXgo7qSXff3E3R9QwrhOUas4KNW0U37TjZWtdZOybJhqk6ytiqVGye9FKW+t7NJq/RvPLV5HzX/AIjbalOEJyirKVnF2vvWdnzNzG7eqercMThouEmotSuk2nvLOLtrG+vAD38MVNVIwjSTouCTqRqqLg81u7mTslazi3m+FrmrgsKqcbKU5LVb85Tkk+G9LO3fzZ4T0c9IrWW5FRV3m5yebvnKTbebPSbCqRpOpL9or1VUkmqdWSn6tzlLKDtezbta9sklnrNXG5UwW9nHJ8uD+jKO7Y2cBW303bLOzzz8SrtWlaSkuOT719+RqVFEIAlxBIiJBQQUQIUigWGQAoAjAIB5cdICQyRlUQxApAFBQVEZIBUh1EKQUgIkFIKQyRRnbfg5Yaqlru38Gm/gfJNs451JKCW6oxipa9pp3TSPtsoJpp5ppp9zyZ4LbPompSdsmnk+a5kweIhserZODbzyi1nmr+Gn2itWp1Ye1C3uPo+zMTitnyV6Ma9G3avZ8umWn/0tekG38HiKbcsLVhPLtRScU3zs+nQuQ2x8neKktLos0MbG3abT3crK+d5fLdevM6bTnSV9xu2esc9THqVlz8jNit3Z+3vVPOG8mtG9JcJRsk/dfRvNPMsS9Nq0VaMlFZ8E3mrPXLNZOyV1rwt5SVS5WlGUno/cTNV9N2F/idiKT1Ul+LfV2+l+C45H1vDbYWLoUKiW66kPWON77t8reNz88ejvo3OtLeneFNavi105H3b0dwapUYpLdVkkuUVoakStQKIE0ylgpECgJYliBAhCMgEIElgPNoZIZRGUSKCQ6REhkhglhrEGihgiQyiRDJFAURkgpBSCBY8/tDaUf2h03k1aKvxbipWvz7XkbG0MX6qOl5N2iub7vA816TbInZ1EvWSlG1WFs1KP4o87Jx0v7JnVaFPHRi92Tce/JS7noVsZsynUzVk3y4+Bi7K2hVSSlapHS0/a00U+PLO/uNaW7CLcqVSkpWz9W5RfWMkml5AZmJ2Dfin3pP4mdV9Gm+Ef6I/Q157QprSvbvT+aKGL2hn2cQvdFvySIrPforfV+CsW6Ho9Sorekkca3pFCmu1VnJ90Kf8Adn5GPivSxT7FKDqyentW983m8uUV3ge79G8NCtVs7RhBOdrpNqKv8tD26PmnoFsyrVrXqSvUcc4x9mlTbu1lxdrZ621ep9Iw9VTWV01k4yVpRa4NGoldbEQbBsVAGTBYLQECAlgCQAUASAIBiboyiOoBUQAohUB1EaMQEURrD2CkAqiHdHURt0DmkGx0SCkBgyrb9dyzaptRguc085e5/J8C26SmrN2Sk2s/mtOZnbNi7K617V+D3r38zYpPLMzAmF2dTpVG3FSbvdSzTvndPj95FjbOGjVp7tLfpy5Rtuvo02gxgn3cixUoyUUldq981l4ZoD5jtf0axbbtTcr3zi4Ph0eRiVPRLFy1w2Id/wBC85H2JXTzXlb4WG9Z+Vef1CvjdH/D3GVNKEKfWtWj8IOT8j0Oxv8AC6aa9bXduMaEVSi+jqSvJ+5Jn0WFR8EvC/xOkaz6X5vO3ctAat7E2PSwlL1dGKhHXK928s5Sfak9M3dnbGUoyvoppa6aaX6HDB4jPtPXj1Gx2JjvuCavuptcc/8Aa4zsVIu4wsQmkMQAQIggQQBYlg2JYAWANYDAzt0ZRHURlEBLDKI6QUgEURlEZINigJBDuksBLCzyT7mOhK7tGX6ZfBkoycBG1Cn+l3vys5Gi6djls+jenSj+Vf22b8zW/ZcuJkZzoZXUu9cV9Q/tElpbvzz702zTp4VcQVaceS+AGesW+KXwJLFdC1KEOXxBOklw+P1KK6lfgLJ/aHlLu8ASkuS8yBIGdRqN4mnvO8vUxjLvS+/A05NffUxMBniU3yfwk/mKPQxQwYoJoKEJLAAgWiAQhCAAjCQCskEdIiiUKgjWDYBUiWHSCogJYljpuksAm6csXlTm/wAsvgWlErbUyo1P0slHbZNJKEW+EUvJXfkX3M54Kl2F99B5KxkJN3OagdWxJJgc5wOG+WfUt8/gc54KT4pLvAoTldibxofsUf5s+75nKWGivx/MKqv78TJ2XH99fq1/20bFWpFJpPPh7s/kzP2bDO/5v/WiX4N6IQpENoUg1g7oCWJYdisAEILKSWrAJCvPGRXERY2PMaLNhrBIkUCxLD2IgFsQZoiQAIGwbEClTav8KS52j/U7F2xT2q+zHrUgvN/QUbGDXZ8fidZROeF9nx+J2Mji4W0ONSo1oWplGq8wBKsylisZu5nebMba7yASttYpVtpt8TNnI5ykNVpYLEOc3n+Gb/0M18NGyh1d/Kx57ZFS1WK/muvFNGzKrZd1mvID0MVkjpunPC1Lwg+cYvxihpS5mkG4CliNp04cbvoUau2W9FbzGq2ZtLV2KdbaEI6Z9xiVMU5atv3g9b0JpjQqbRk9FYqVJt+02yv6xgcmQdkFzOKkED1JApBsbRA2CkEgFgWHQQOdg2HsSwCbpT2tHKl1rQ8lIv2KG0F26C/5jfhCTJRsYfT75nU50FkPfQglQoVWX6mhQqiCtUZh7ZlkblQwdtMKwZs4zY8zm0RXTZz/AHtP9cfijSxVe83n091ipsmH72LfB739Kv8AI6Qhdt8d5r3WJUbkNrSjCMYpLdild56K3yKVbEyn7Um/vkIQ0EZGFoAEsFAsFIAsliKRN4BhkjncZOwHrrBsGwbGkCwUiWGsBEh4xFQQI0DdGQwHOxSxavVpdPWy8Ixj/wCZo2KVeF6kekZL+px+gGnSWS7kFIZEMAVNChVL9XQz6pYqvNGHtqORuzMLazA8/OAsYFmcDnYg7bOWc+kH/q7PzBQz8/i/qdtnx/ifo+EosGGh2vvuFRYYsmdN3L75ioqlaI0FsW4EkLYNgXADREG4GwJmMKi1h8JKWiYHrQgCaQSIgQIQhLgENxGxWwOrkV4O9VfpWXFNSv5/ILmVvX7lS9vw59Y8+lm37pdG1KNohzp1VJZHQyFqvIoVC7VZRqMsVwmYO09Tfm8jB2rHMIypHNjtnOQVZwDzkucJ/wBrfyOkZ2v0cl4NnDAfxFyzv3Wd/IRxvO7lq5KKV7JZ3bfPVkovKWXuFcgMBQ1hbCoVsBmxHIsYfBzqezF970NTDbES9t36LTxGDFhBy0V33Ghh9kTl7XZXmb1KhGOUUkMy4ilh9mwhwu+pcSS0JchR3CKS5Q1w3EuS5A9wNiXJcBrgbFuAAM51sOqis8mvZfK/xR1ZE7CitSqSpS7Vld2at2bcGnbjnr9b7FGqmviuXQqu01aWlrc/IqV3Kl2lZZO7cm4u2nDLK2V179THg1K8jPnIqV9oStmlytvJd+pXlip5ZJtrTeV1m1nlyzGxWhJmLtZHb/MZfyXyWkr52T3bbuuvh40sXi1NX1ur6paq64v4DYjNsc6lSMdXnyWb/wBhcRVbyWS/Lf8Avy8ku8pVKm7/ACrnfP701JaNbAQ9ZeTTUEno1d6K19EryS6nWo43UEo31bS0srWuvvNmV/nO7H1dPR23mklvNXzcteLyXndmpsvA1amag1f8T7K9zepPVOwxu8km30V/I2cNsJL+JLe6RyXjqzTpUIwVoxS7l8zeDBw+x5y9q0V118DTw2y6cOG8+b+heAaRLAI2BsCMDBcDYEuC4LguUd7kTAQBiXFCkAQBsBsCAYN4DkAzA2JvAbAbfsMq3B5rqcrisAyw8b3V4t8rNXefH6nP9lSVrrhwtpbr0G3g7xnjBUqYKT0VO+We9K/mjPr4Gqk7RbXJSppLou0bdgW6jhB4nE4DEzbSoyz/AJpRSS6dqx2wfodOWdaoo/lh2n/U8l4M9gonSKHGChs3YlGhnCC3v5pdqXub09xrISLOkYlDAbGaOcgI2C4rYAJcjYLgKDcFwAbADBcjAwLAUQgBQ8UQgAkcWAgAZCEKAyWIQAWObAQCDEIA0TpFEIQRhiiEAdnaBCASZzkQhByAQhQCEIAGAhABYRkIB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48" name="Picture 8" descr="http://www.amessi.org/IMG/jpg/sel-equilibre-alimentaire-1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53" y="2021432"/>
            <a:ext cx="1888409" cy="166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666" y="1908386"/>
            <a:ext cx="1778838" cy="177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3" descr="https://encrypted-tbn0.gstatic.com/images?q=tbn:ANd9GcRDGWnom0cgBlbsmaSwNSo3zLdNqPYCo8_leC_hLa-EdBotnLPRS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472" y="1790160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8"/>
          <p:cNvCxnSpPr/>
          <p:nvPr/>
        </p:nvCxnSpPr>
        <p:spPr>
          <a:xfrm>
            <a:off x="6588224" y="3638011"/>
            <a:ext cx="1368152" cy="2301977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0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Fête de la Science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5</a:t>
            </a:fld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627784" y="692696"/>
            <a:ext cx="48894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latin typeface="Comic Sans MS" pitchFamily="66" charset="0"/>
              </a:rPr>
              <a:t>Cristal  = </a:t>
            </a:r>
          </a:p>
          <a:p>
            <a:pPr algn="ctr"/>
            <a:r>
              <a:rPr lang="fr-FR" sz="2400" dirty="0" smtClean="0">
                <a:latin typeface="Comic Sans MS" pitchFamily="66" charset="0"/>
              </a:rPr>
              <a:t>Arrangement régulier d’objets  ?</a:t>
            </a:r>
            <a:endParaRPr lang="fr-FR" sz="2400" dirty="0">
              <a:latin typeface="Comic Sans MS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403648" y="1772816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Comic Sans MS" pitchFamily="66" charset="0"/>
              </a:rPr>
              <a:t>Facettes: </a:t>
            </a:r>
          </a:p>
          <a:p>
            <a:pPr algn="ctr"/>
            <a:r>
              <a:rPr lang="fr-FR" sz="2400" dirty="0" smtClean="0">
                <a:latin typeface="Comic Sans MS" pitchFamily="66" charset="0"/>
              </a:rPr>
              <a:t>Regarder ce qui se passe à la surface</a:t>
            </a:r>
            <a:endParaRPr lang="fr-FR" sz="2400" dirty="0">
              <a:latin typeface="Comic Sans MS" pitchFamily="66" charset="0"/>
            </a:endParaRPr>
          </a:p>
        </p:txBody>
      </p:sp>
      <p:pic>
        <p:nvPicPr>
          <p:cNvPr id="11266" name="Picture 2" descr="http://penguinlifestyles.files.wordpress.com/2012/10/penguins_huddling.jpg?w=450&amp;h=2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294" y="3284984"/>
            <a:ext cx="533045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57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11760" y="620688"/>
            <a:ext cx="5652120" cy="936104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Pavages 2DPava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Fête de la Science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6</a:t>
            </a:fld>
            <a:endParaRPr lang="fr-FR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0289244"/>
              </p:ext>
            </p:extLst>
          </p:nvPr>
        </p:nvGraphicFramePr>
        <p:xfrm>
          <a:off x="755576" y="2132856"/>
          <a:ext cx="2109942" cy="280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Acrobat Document" r:id="rId3" imgW="2484104" imgH="3307010" progId="AcroExch.Document.7">
                  <p:embed/>
                </p:oleObj>
              </mc:Choice>
              <mc:Fallback>
                <p:oleObj name="Acrobat Document" r:id="rId3" imgW="2484104" imgH="330701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5576" y="2132856"/>
                        <a:ext cx="2109942" cy="2808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2251988"/>
              </p:ext>
            </p:extLst>
          </p:nvPr>
        </p:nvGraphicFramePr>
        <p:xfrm>
          <a:off x="3119078" y="2132857"/>
          <a:ext cx="2705136" cy="2736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Acrobat Document" r:id="rId5" imgW="3306884" imgH="3345017" progId="AcroExch.Document.7">
                  <p:embed/>
                </p:oleObj>
              </mc:Choice>
              <mc:Fallback>
                <p:oleObj name="Acrobat Document" r:id="rId5" imgW="3306884" imgH="334501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19078" y="2132857"/>
                        <a:ext cx="2705136" cy="27363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0679662"/>
              </p:ext>
            </p:extLst>
          </p:nvPr>
        </p:nvGraphicFramePr>
        <p:xfrm>
          <a:off x="6300192" y="2060848"/>
          <a:ext cx="2187005" cy="2816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Acrobat Document" r:id="rId7" imgW="2621234" imgH="3375465" progId="AcroExch.Document.7">
                  <p:embed/>
                </p:oleObj>
              </mc:Choice>
              <mc:Fallback>
                <p:oleObj name="Acrobat Document" r:id="rId7" imgW="2621234" imgH="337546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00192" y="2060848"/>
                        <a:ext cx="2187005" cy="28162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3851920" y="665766"/>
            <a:ext cx="2537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Comic Sans MS" pitchFamily="66" charset="0"/>
              </a:rPr>
              <a:t>Dans un plan</a:t>
            </a:r>
            <a:endParaRPr lang="fr-FR" sz="32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53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Notion Périmètre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31840" y="6484069"/>
            <a:ext cx="2895600" cy="365125"/>
          </a:xfrm>
        </p:spPr>
        <p:txBody>
          <a:bodyPr/>
          <a:lstStyle/>
          <a:p>
            <a:r>
              <a:rPr lang="fr-FR" dirty="0" smtClean="0"/>
              <a:t>Fête de la Science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7</a:t>
            </a:fld>
            <a:endParaRPr lang="fr-FR" dirty="0"/>
          </a:p>
        </p:txBody>
      </p:sp>
      <p:pic>
        <p:nvPicPr>
          <p:cNvPr id="2295" name="Picture 2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35" y="1052826"/>
            <a:ext cx="3168352" cy="320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2660669" y="4438853"/>
            <a:ext cx="2483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Aire:   10 triangles</a:t>
            </a:r>
          </a:p>
          <a:p>
            <a:r>
              <a:rPr lang="fr-FR" dirty="0" smtClean="0">
                <a:latin typeface="Comic Sans MS" pitchFamily="66" charset="0"/>
              </a:rPr>
              <a:t>Périmètre : 12 arêtes</a:t>
            </a:r>
            <a:endParaRPr lang="fr-FR" dirty="0">
              <a:latin typeface="Comic Sans MS" pitchFamily="66" charset="0"/>
            </a:endParaRPr>
          </a:p>
        </p:txBody>
      </p:sp>
      <p:pic>
        <p:nvPicPr>
          <p:cNvPr id="2296" name="Picture 2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943" y="1062287"/>
            <a:ext cx="3177545" cy="3189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6290999" y="4438853"/>
            <a:ext cx="2483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Aire:   10 triangles</a:t>
            </a:r>
          </a:p>
          <a:p>
            <a:r>
              <a:rPr lang="fr-FR" dirty="0" smtClean="0">
                <a:latin typeface="Comic Sans MS" pitchFamily="66" charset="0"/>
              </a:rPr>
              <a:t>Périmètre : 10 arêtes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18783" y="5389030"/>
            <a:ext cx="8533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latin typeface="Comic Sans MS" pitchFamily="66" charset="0"/>
              </a:rPr>
              <a:t>AGENTS 007++: A VOUS DE FAIRE MIEUX !</a:t>
            </a:r>
            <a:endParaRPr lang="fr-FR" sz="28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44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2721" y="1433094"/>
            <a:ext cx="8229600" cy="1143000"/>
          </a:xfrm>
        </p:spPr>
        <p:txBody>
          <a:bodyPr/>
          <a:lstStyle/>
          <a:p>
            <a:r>
              <a:rPr lang="fr-FR" dirty="0" smtClean="0"/>
              <a:t>R2D2</a:t>
            </a:r>
            <a:endParaRPr lang="fr-FR" dirty="0"/>
          </a:p>
        </p:txBody>
      </p:sp>
      <p:pic>
        <p:nvPicPr>
          <p:cNvPr id="8" name="R2d2FLUVOR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7345" y="1476941"/>
            <a:ext cx="6373750" cy="4248472"/>
          </a:xfr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Fête de la Science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8</a:t>
            </a:fld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483768" y="683317"/>
            <a:ext cx="5972221" cy="360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2483768" y="677053"/>
            <a:ext cx="864096" cy="37284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3347864" y="677053"/>
            <a:ext cx="877980" cy="37281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4239728" y="677054"/>
            <a:ext cx="764320" cy="37274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5017932" y="677053"/>
            <a:ext cx="877980" cy="37274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5912623" y="677053"/>
            <a:ext cx="891625" cy="37273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6811190" y="677053"/>
            <a:ext cx="808810" cy="37273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7633295" y="677054"/>
            <a:ext cx="808810" cy="37273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3154127" y="1031016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120s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4081443" y="1043444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100s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4961295" y="1043444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80s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5724128" y="1033074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60s</a:t>
            </a:r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2242737" y="103512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140s</a:t>
            </a:r>
            <a:endParaRPr lang="fr-FR" dirty="0"/>
          </a:p>
        </p:txBody>
      </p:sp>
      <p:sp>
        <p:nvSpPr>
          <p:cNvPr id="29" name="ZoneTexte 28"/>
          <p:cNvSpPr txBox="1"/>
          <p:nvPr/>
        </p:nvSpPr>
        <p:spPr>
          <a:xfrm>
            <a:off x="6516216" y="1028874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40s</a:t>
            </a:r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7365763" y="1028874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254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2" grpId="0" animBg="1"/>
      <p:bldP spid="13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Solution Jeux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Fête de la Science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9</a:t>
            </a:fld>
            <a:endParaRPr lang="fr-FR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6492231"/>
              </p:ext>
            </p:extLst>
          </p:nvPr>
        </p:nvGraphicFramePr>
        <p:xfrm>
          <a:off x="251520" y="2132857"/>
          <a:ext cx="2235560" cy="3168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8" name="Acrobat Document" r:id="rId3" imgW="2484104" imgH="3520366" progId="AcroExch.Document.7">
                  <p:embed/>
                </p:oleObj>
              </mc:Choice>
              <mc:Fallback>
                <p:oleObj name="Acrobat Document" r:id="rId3" imgW="2484104" imgH="3520366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2132857"/>
                        <a:ext cx="2235560" cy="31683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493792"/>
              </p:ext>
            </p:extLst>
          </p:nvPr>
        </p:nvGraphicFramePr>
        <p:xfrm>
          <a:off x="2771800" y="2132856"/>
          <a:ext cx="2960382" cy="324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9" name="Acrobat Document" r:id="rId5" imgW="3306884" imgH="3619485" progId="AcroExch.Document.7">
                  <p:embed/>
                </p:oleObj>
              </mc:Choice>
              <mc:Fallback>
                <p:oleObj name="Acrobat Document" r:id="rId5" imgW="3306884" imgH="361948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71800" y="2132856"/>
                        <a:ext cx="2960382" cy="3240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1963766"/>
              </p:ext>
            </p:extLst>
          </p:nvPr>
        </p:nvGraphicFramePr>
        <p:xfrm>
          <a:off x="6300192" y="1988840"/>
          <a:ext cx="2404939" cy="3355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0" name="Acrobat Document" r:id="rId7" imgW="2621234" imgH="3657492" progId="AcroExch.Document.7">
                  <p:embed/>
                </p:oleObj>
              </mc:Choice>
              <mc:Fallback>
                <p:oleObj name="Acrobat Document" r:id="rId7" imgW="2621234" imgH="3657492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00192" y="1988840"/>
                        <a:ext cx="2404939" cy="3355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078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1566</TotalTime>
  <Words>637</Words>
  <Application>Microsoft Office PowerPoint</Application>
  <PresentationFormat>Affichage à l'écran (4:3)</PresentationFormat>
  <Paragraphs>190</Paragraphs>
  <Slides>34</Slides>
  <Notes>0</Notes>
  <HiddenSlides>0</HiddenSlides>
  <MMClips>1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3" baseType="lpstr">
      <vt:lpstr>AdvOT118e7927</vt:lpstr>
      <vt:lpstr>AdvOT6c1def61.B</vt:lpstr>
      <vt:lpstr>AdvOT6c1def61.B+20</vt:lpstr>
      <vt:lpstr>AdvOT88ac8687</vt:lpstr>
      <vt:lpstr>Arial</vt:lpstr>
      <vt:lpstr>Calibri</vt:lpstr>
      <vt:lpstr>Comic Sans MS</vt:lpstr>
      <vt:lpstr>Thème Office</vt:lpstr>
      <vt:lpstr>Acrobat Document</vt:lpstr>
      <vt:lpstr>Les  diamants  sont-ils éternels?</vt:lpstr>
      <vt:lpstr>La Bague</vt:lpstr>
      <vt:lpstr>Icosaèdre</vt:lpstr>
      <vt:lpstr>Facettes - &gt; Cristal?</vt:lpstr>
      <vt:lpstr>Présentation PowerPoint</vt:lpstr>
      <vt:lpstr>Pavages 2DPava</vt:lpstr>
      <vt:lpstr>Notion Périmètre</vt:lpstr>
      <vt:lpstr>R2D2</vt:lpstr>
      <vt:lpstr>Solution Jeux</vt:lpstr>
      <vt:lpstr>Présentation PowerPoint</vt:lpstr>
      <vt:lpstr>3D</vt:lpstr>
      <vt:lpstr>Présentation PowerPoint</vt:lpstr>
      <vt:lpstr>Tintin</vt:lpstr>
      <vt:lpstr>ArcArchimède</vt:lpstr>
      <vt:lpstr>Photo goutte</vt:lpstr>
      <vt:lpstr>Sphère/Cube</vt:lpstr>
      <vt:lpstr>Curie à vélo</vt:lpstr>
      <vt:lpstr>Octahedron</vt:lpstr>
      <vt:lpstr>Pieranski Sotta</vt:lpstr>
      <vt:lpstr>3D structure</vt:lpstr>
      <vt:lpstr>Forme cristalline </vt:lpstr>
      <vt:lpstr>Présentation PowerPoint</vt:lpstr>
      <vt:lpstr>MAIS ALORS!!</vt:lpstr>
      <vt:lpstr>Pas de rotation d’ordre 5, 10 ou 12 pour des cristaux!</vt:lpstr>
      <vt:lpstr>Notion de quasicristal</vt:lpstr>
      <vt:lpstr>Présentation PowerPoint</vt:lpstr>
      <vt:lpstr>Il y a d’autres explications possibles (Pauling)</vt:lpstr>
      <vt:lpstr>Présentation PowerPoint</vt:lpstr>
      <vt:lpstr>Shechtman avait raison!</vt:lpstr>
      <vt:lpstr>Présentation PowerPoint</vt:lpstr>
      <vt:lpstr>La preuve indiscutable:   la Diffraction</vt:lpstr>
      <vt:lpstr>Présentation PowerPoint</vt:lpstr>
      <vt:lpstr>Présentation PowerPoint</vt:lpstr>
      <vt:lpstr>MERCI DE DEPOSER LES JEUX  DANS LA  BOITE A LA SORTIE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Brigitte Pansu</dc:creator>
  <cp:lastModifiedBy>Brigitte PANSU</cp:lastModifiedBy>
  <cp:revision>171</cp:revision>
  <dcterms:created xsi:type="dcterms:W3CDTF">2014-09-20T17:59:08Z</dcterms:created>
  <dcterms:modified xsi:type="dcterms:W3CDTF">2016-10-11T19:52:24Z</dcterms:modified>
</cp:coreProperties>
</file>